
<file path=[Content_Types].xml><?xml version="1.0" encoding="utf-8"?>
<Types xmlns="http://schemas.openxmlformats.org/package/2006/content-types">
  <Default Extension="gif" ContentType="image/gif"/>
  <Default Extension="GkQPBLA8s8ecPC5hGQYBYtWobg66oOdiQ2kmaGQLZKY" ContentType="image/pn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4" r:id="rId9"/>
    <p:sldId id="262" r:id="rId10"/>
    <p:sldId id="263" r:id="rId11"/>
    <p:sldId id="265" r:id="rId12"/>
    <p:sldId id="266" r:id="rId13"/>
    <p:sldId id="267" r:id="rId14"/>
    <p:sldId id="268" r:id="rId15"/>
    <p:sldId id="269" r:id="rId16"/>
    <p:sldId id="258"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a:srgbClr val="FFFFFF"/>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05AD5B-04E9-46F2-85A6-C259811A56C0}" v="3" dt="2022-06-12T17:49:55.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eviantart.com/cerulean-kitsune/art/Four-Moons-Classroom-254664513" TargetMode="External"/><Relationship Id="rId2" Type="http://schemas.openxmlformats.org/officeDocument/2006/relationships/image" Target="../media/image1.GkQPBLA8s8ecPC5hGQYBYtWobg66oOdiQ2kmaGQLZKY"/><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aesdes.org/2019/03/11/design-review-report-terrarium/"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6B9FE9-1C84-49FF-AA4B-C84E419CA89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646459E-6127-46DE-8FE6-016E776F4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BE00A7C-9930-45CE-92A0-3788E47D480B}"/>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5" name="Platshållare för sidfot 4">
            <a:extLst>
              <a:ext uri="{FF2B5EF4-FFF2-40B4-BE49-F238E27FC236}">
                <a16:creationId xmlns:a16="http://schemas.microsoft.com/office/drawing/2014/main" id="{67EDD245-7258-4034-A529-411C175D38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337C64-5B1C-4A3E-9206-5995AE54EE11}"/>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74587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76C722-59C3-4E87-A604-E608C3636AF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D02FB4-DDE3-4032-8E2E-B997F639159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BE0FCE-B517-4AA7-A0EE-D9E4A08992AA}"/>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5" name="Platshållare för sidfot 4">
            <a:extLst>
              <a:ext uri="{FF2B5EF4-FFF2-40B4-BE49-F238E27FC236}">
                <a16:creationId xmlns:a16="http://schemas.microsoft.com/office/drawing/2014/main" id="{71EEB628-8A3E-4EDB-AAA2-8E64EEC428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399F9A-01DF-465E-A864-7AC8D9542B7A}"/>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357895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632B98A-B2EF-42EA-B374-293C1B5B8F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714D4DA-F7C8-4985-84E7-85238735E14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8807BE-27C0-430C-A8EF-DCF332EF7407}"/>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5" name="Platshållare för sidfot 4">
            <a:extLst>
              <a:ext uri="{FF2B5EF4-FFF2-40B4-BE49-F238E27FC236}">
                <a16:creationId xmlns:a16="http://schemas.microsoft.com/office/drawing/2014/main" id="{963DDEE5-A455-468E-8BDE-4FE0A39436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0D8192-959A-4D08-9AC0-09DE504E4764}"/>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322765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04515F-5AD7-4A7D-AE2D-38401CBED5C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E9E128B-234D-497E-B871-2978D63CBF8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C986D6-7018-47DA-85F8-1D44AEBAE506}"/>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5" name="Platshållare för sidfot 4">
            <a:extLst>
              <a:ext uri="{FF2B5EF4-FFF2-40B4-BE49-F238E27FC236}">
                <a16:creationId xmlns:a16="http://schemas.microsoft.com/office/drawing/2014/main" id="{5E754A2C-4344-455E-B968-E81AC2B37E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15B9E2-C158-4060-A8A6-C764F6B055BC}"/>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302827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E10B4C-55D0-4960-9C34-D4A0C29B44A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581C774-D764-4578-A850-FABC1E0B1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99ECEE4-8C5F-44F0-8122-0A1ECFBE012E}"/>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5" name="Platshållare för sidfot 4">
            <a:extLst>
              <a:ext uri="{FF2B5EF4-FFF2-40B4-BE49-F238E27FC236}">
                <a16:creationId xmlns:a16="http://schemas.microsoft.com/office/drawing/2014/main" id="{BBA1FC35-8ABA-40F6-BD93-E034B176554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15CFFD9-771C-4EC8-91E2-3AFAE28562EC}"/>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38966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7A7D4-AA86-4E9E-BCD0-A4739DBCD8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D566639-4CED-42C2-BAC5-735349047A0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4B833D4-9105-413C-8E14-9B66709A90B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507E7FF-2C05-4F7C-A42C-A175DF8CB51B}"/>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6" name="Platshållare för sidfot 5">
            <a:extLst>
              <a:ext uri="{FF2B5EF4-FFF2-40B4-BE49-F238E27FC236}">
                <a16:creationId xmlns:a16="http://schemas.microsoft.com/office/drawing/2014/main" id="{78A63E04-7B46-47E6-8CC4-413A8D9B076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2A1539-773B-4C47-8770-DEFBAFCF33BD}"/>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18314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A69CBD-646E-4ABC-B9F0-F32B06D61A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CE2484-560E-4CAC-8293-C07498F42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1063EEA-CDC9-47DD-8DF5-FD55503EA08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1F1504B-5020-4B77-9C6B-43A12A99B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5D6D932-695A-4309-9219-305245546B3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F42C5A5-60EC-4A45-8AC9-3E1E1A202E23}"/>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8" name="Platshållare för sidfot 7">
            <a:extLst>
              <a:ext uri="{FF2B5EF4-FFF2-40B4-BE49-F238E27FC236}">
                <a16:creationId xmlns:a16="http://schemas.microsoft.com/office/drawing/2014/main" id="{36E49A3A-7D0D-433F-A7D3-6D0D4FA4140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BFFC67-EF9B-4A69-B6CF-3DBC388D28DD}"/>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320232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87A60-ED88-4F2C-9178-16CB3F29BAC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8558ECD-C292-4D2E-A792-480D406BCDBF}"/>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4" name="Platshållare för sidfot 3">
            <a:extLst>
              <a:ext uri="{FF2B5EF4-FFF2-40B4-BE49-F238E27FC236}">
                <a16:creationId xmlns:a16="http://schemas.microsoft.com/office/drawing/2014/main" id="{C21B37E8-4546-4B9E-A978-DED70316AF4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9CD05AB-3C9C-4503-A5BA-F1100138DBB6}"/>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72182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7DBE081-FC4C-4315-BEFB-CDB3523B4E93}"/>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3" name="Platshållare för sidfot 2">
            <a:extLst>
              <a:ext uri="{FF2B5EF4-FFF2-40B4-BE49-F238E27FC236}">
                <a16:creationId xmlns:a16="http://schemas.microsoft.com/office/drawing/2014/main" id="{DCDDB0B8-D1B5-4251-9C4B-CE52D1CD158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1ACF721-C910-4DA7-969E-5C2DB21D72C7}"/>
              </a:ext>
            </a:extLst>
          </p:cNvPr>
          <p:cNvSpPr>
            <a:spLocks noGrp="1"/>
          </p:cNvSpPr>
          <p:nvPr>
            <p:ph type="sldNum" sz="quarter" idx="12"/>
          </p:nvPr>
        </p:nvSpPr>
        <p:spPr/>
        <p:txBody>
          <a:bodyPr/>
          <a:lstStyle/>
          <a:p>
            <a:fld id="{5AF40816-BA6A-4048-8C81-604A084A0FED}" type="slidenum">
              <a:rPr lang="sv-SE" smtClean="0"/>
              <a:t>‹#›</a:t>
            </a:fld>
            <a:endParaRPr lang="sv-SE"/>
          </a:p>
        </p:txBody>
      </p:sp>
      <p:pic>
        <p:nvPicPr>
          <p:cNvPr id="6" name="Bildobjekt 5" descr="En bild som visar vägg, golv, inomhus, stol&#10;&#10;Automatiskt genererad beskrivning">
            <a:extLst>
              <a:ext uri="{FF2B5EF4-FFF2-40B4-BE49-F238E27FC236}">
                <a16:creationId xmlns:a16="http://schemas.microsoft.com/office/drawing/2014/main" id="{EF2773E6-B0AA-4E3A-840D-30360CB1D20A}"/>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8128000"/>
          </a:xfrm>
          <a:prstGeom prst="rect">
            <a:avLst/>
          </a:prstGeom>
        </p:spPr>
      </p:pic>
      <p:sp>
        <p:nvSpPr>
          <p:cNvPr id="8" name="Rektangel 7">
            <a:extLst>
              <a:ext uri="{FF2B5EF4-FFF2-40B4-BE49-F238E27FC236}">
                <a16:creationId xmlns:a16="http://schemas.microsoft.com/office/drawing/2014/main" id="{4C9552E6-F546-4C92-944E-A6B41B0E403D}"/>
              </a:ext>
            </a:extLst>
          </p:cNvPr>
          <p:cNvSpPr/>
          <p:nvPr userDrawn="1"/>
        </p:nvSpPr>
        <p:spPr>
          <a:xfrm>
            <a:off x="0" y="0"/>
            <a:ext cx="12475029" cy="7863840"/>
          </a:xfrm>
          <a:prstGeom prst="rect">
            <a:avLst/>
          </a:prstGeom>
          <a:solidFill>
            <a:srgbClr val="FFFFF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9868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descr="En bild som visar gräs, träd, utomhus, växt&#10;&#10;Automatiskt genererad beskrivning">
            <a:extLst>
              <a:ext uri="{FF2B5EF4-FFF2-40B4-BE49-F238E27FC236}">
                <a16:creationId xmlns:a16="http://schemas.microsoft.com/office/drawing/2014/main" id="{3E54F520-3CCD-410B-94C4-29498720FA7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13954"/>
            <a:ext cx="12192000" cy="8290560"/>
          </a:xfrm>
          <a:prstGeom prst="rect">
            <a:avLst/>
          </a:prstGeom>
        </p:spPr>
      </p:pic>
    </p:spTree>
    <p:extLst>
      <p:ext uri="{BB962C8B-B14F-4D97-AF65-F5344CB8AC3E}">
        <p14:creationId xmlns:p14="http://schemas.microsoft.com/office/powerpoint/2010/main" val="81163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21D32-C807-4DDC-B9AD-50C2FABD87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B4C9D6E-F9CC-4C41-9567-137C5B766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F990667-2B8C-4CB8-BE41-229533C3C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522C937-B92B-4F4A-A55A-07AD0B610C05}"/>
              </a:ext>
            </a:extLst>
          </p:cNvPr>
          <p:cNvSpPr>
            <a:spLocks noGrp="1"/>
          </p:cNvSpPr>
          <p:nvPr>
            <p:ph type="dt" sz="half" idx="10"/>
          </p:nvPr>
        </p:nvSpPr>
        <p:spPr/>
        <p:txBody>
          <a:bodyPr/>
          <a:lstStyle/>
          <a:p>
            <a:fld id="{5FB72061-1336-41AE-A07E-9BD17B8ABF8C}" type="datetimeFigureOut">
              <a:rPr lang="sv-SE" smtClean="0"/>
              <a:t>2022-06-12</a:t>
            </a:fld>
            <a:endParaRPr lang="sv-SE"/>
          </a:p>
        </p:txBody>
      </p:sp>
      <p:sp>
        <p:nvSpPr>
          <p:cNvPr id="6" name="Platshållare för sidfot 5">
            <a:extLst>
              <a:ext uri="{FF2B5EF4-FFF2-40B4-BE49-F238E27FC236}">
                <a16:creationId xmlns:a16="http://schemas.microsoft.com/office/drawing/2014/main" id="{39943EE7-AF73-4080-9A23-597E40338AB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96F8257-2B77-4E9F-ABFD-ADA830164E98}"/>
              </a:ext>
            </a:extLst>
          </p:cNvPr>
          <p:cNvSpPr>
            <a:spLocks noGrp="1"/>
          </p:cNvSpPr>
          <p:nvPr>
            <p:ph type="sldNum" sz="quarter" idx="12"/>
          </p:nvPr>
        </p:nvSpPr>
        <p:spPr/>
        <p:txBody>
          <a:bodyPr/>
          <a:lstStyle/>
          <a:p>
            <a:fld id="{5AF40816-BA6A-4048-8C81-604A084A0FED}" type="slidenum">
              <a:rPr lang="sv-SE" smtClean="0"/>
              <a:t>‹#›</a:t>
            </a:fld>
            <a:endParaRPr lang="sv-SE"/>
          </a:p>
        </p:txBody>
      </p:sp>
    </p:spTree>
    <p:extLst>
      <p:ext uri="{BB962C8B-B14F-4D97-AF65-F5344CB8AC3E}">
        <p14:creationId xmlns:p14="http://schemas.microsoft.com/office/powerpoint/2010/main" val="321781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25AAC4F-A3C5-4D0C-A964-D0C4400D7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AC61930-EC68-4B95-BA53-1726628B7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9C5273-60E7-4D2A-AD0F-B9C9BA0DD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2061-1336-41AE-A07E-9BD17B8ABF8C}" type="datetimeFigureOut">
              <a:rPr lang="sv-SE" smtClean="0"/>
              <a:t>2022-06-12</a:t>
            </a:fld>
            <a:endParaRPr lang="sv-SE"/>
          </a:p>
        </p:txBody>
      </p:sp>
      <p:sp>
        <p:nvSpPr>
          <p:cNvPr id="5" name="Platshållare för sidfot 4">
            <a:extLst>
              <a:ext uri="{FF2B5EF4-FFF2-40B4-BE49-F238E27FC236}">
                <a16:creationId xmlns:a16="http://schemas.microsoft.com/office/drawing/2014/main" id="{0F3FAA08-6E31-431E-A148-2684A4037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A054FF3-A72F-4854-B881-2F22170F6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40816-BA6A-4048-8C81-604A084A0FED}" type="slidenum">
              <a:rPr lang="sv-SE" smtClean="0"/>
              <a:t>‹#›</a:t>
            </a:fld>
            <a:endParaRPr lang="sv-SE"/>
          </a:p>
        </p:txBody>
      </p:sp>
    </p:spTree>
    <p:extLst>
      <p:ext uri="{BB962C8B-B14F-4D97-AF65-F5344CB8AC3E}">
        <p14:creationId xmlns:p14="http://schemas.microsoft.com/office/powerpoint/2010/main" val="156496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lickr.com/photos/shadowstalker/31412781622/" TargetMode="External"/><Relationship Id="rId7" Type="http://schemas.openxmlformats.org/officeDocument/2006/relationships/hyperlink" Target="https://pixabay.com/en/stick-man-people-standing-pec-144990/"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tackoverflow.com/questions/19445758/rotate-an-image-around-a-point-i-windows-8-metro" TargetMode="External"/><Relationship Id="rId5" Type="http://schemas.openxmlformats.org/officeDocument/2006/relationships/hyperlink" Target="https://www.newgrounds.com/art/view/genesisvandrake/park-background" TargetMode="External"/><Relationship Id="rId10" Type="http://schemas.openxmlformats.org/officeDocument/2006/relationships/image" Target="../media/image7.png"/><Relationship Id="rId4" Type="http://schemas.openxmlformats.org/officeDocument/2006/relationships/image" Target="../media/image4.jpg"/><Relationship Id="rId9" Type="http://schemas.openxmlformats.org/officeDocument/2006/relationships/hyperlink" Target="https://pixabay.com/de/stickman-h%C3%A4ndedruck-handschlag-310593/"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5.xml"/><Relationship Id="rId7" Type="http://schemas.openxmlformats.org/officeDocument/2006/relationships/hyperlink" Target="https://pixabay.com/de/stickman-h%C3%A4ndedruck-handschlag-310593/" TargetMode="External"/><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ixabay.com/en/stick-man-people-standing-pec-144990/" TargetMode="External"/><Relationship Id="rId4" Type="http://schemas.openxmlformats.org/officeDocument/2006/relationships/image" Target="../media/image5.png"/><Relationship Id="rId9" Type="http://schemas.openxmlformats.org/officeDocument/2006/relationships/hyperlink" Target="http://www.pngall.com/speech-bubble-p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pngall.com/speech-bubble-png" TargetMode="External"/><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hyperlink" Target="https://pixabay.com/de/stickman-h%C3%A4ndedruck-handschlag-310593/"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6.png"/><Relationship Id="rId5" Type="http://schemas.openxmlformats.org/officeDocument/2006/relationships/slide" Target="slide12.xml"/><Relationship Id="rId10" Type="http://schemas.openxmlformats.org/officeDocument/2006/relationships/hyperlink" Target="https://pixabay.com/en/stick-man-people-standing-pec-144990/" TargetMode="External"/><Relationship Id="rId4" Type="http://schemas.openxmlformats.org/officeDocument/2006/relationships/hyperlink" Target="https://pixabay.com/en/house-room-bed-furniture-bedroom-294594/" TargetMode="Externa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de/stickman-h%C3%A4ndedruck-handschlag-310593/" TargetMode="External"/><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pngall.com/speech-bubble-png" TargetMode="External"/><Relationship Id="rId5" Type="http://schemas.openxmlformats.org/officeDocument/2006/relationships/image" Target="../media/image8.png"/><Relationship Id="rId4" Type="http://schemas.openxmlformats.org/officeDocument/2006/relationships/hyperlink" Target="https://pixabay.com/en/house-room-bed-furniture-bedroom-294594/"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hyperlink" Target="https://pxhere.com/en/photo/95411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stick-man-people-standing-pec-144990/"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hyperlink" Target="https://pixabay.com/en/stick-man-people-standing-pec-144990/" TargetMode="External"/><Relationship Id="rId5" Type="http://schemas.openxmlformats.org/officeDocument/2006/relationships/image" Target="../media/image5.png"/><Relationship Id="rId4" Type="http://schemas.openxmlformats.org/officeDocument/2006/relationships/hyperlink" Target="http://www.pngall.com/speech-bubble-png"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s://pixabay.com/en/stick-man-people-standing-pec-144990/" TargetMode="Externa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pngall.com/speech-bubble-pn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hyperlink" Target="https://pixabay.com/en/stick-man-people-standing-pec-144990/" TargetMode="Externa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pngall.com/speech-bubble-pn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8.xml"/><Relationship Id="rId4" Type="http://schemas.openxmlformats.org/officeDocument/2006/relationships/hyperlink" Target="https://pixabay.com/de/stickman-h%C3%A4ndedruck-handschlag-3105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hyperlink" Target="https://pixabay.com/de/stickman-h%C3%A4ndedruck-handschlag-310593/"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1.xml"/><Relationship Id="rId7" Type="http://schemas.openxmlformats.org/officeDocument/2006/relationships/hyperlink" Target="https://pixabay.com/en/stick-man-people-standing-pec-144990/" TargetMode="Externa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pngall.com/speech-bubble-png" TargetMode="External"/><Relationship Id="rId4" Type="http://schemas.openxmlformats.org/officeDocument/2006/relationships/image" Target="../media/image8.png"/><Relationship Id="rId9" Type="http://schemas.openxmlformats.org/officeDocument/2006/relationships/hyperlink" Target="https://pixabay.com/de/stickman-h%C3%A4ndedruck-handschlag-3105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himmel, utomhus, växt&#10;&#10;Automatiskt genererad beskrivning">
            <a:extLst>
              <a:ext uri="{FF2B5EF4-FFF2-40B4-BE49-F238E27FC236}">
                <a16:creationId xmlns:a16="http://schemas.microsoft.com/office/drawing/2014/main" id="{8C80DAD8-4DE4-44B5-A891-06FEF741F6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4999"/>
          <a:stretch/>
        </p:blipFill>
        <p:spPr>
          <a:xfrm>
            <a:off x="4762" y="-58978"/>
            <a:ext cx="12187238" cy="6916978"/>
          </a:xfrm>
          <a:prstGeom prst="rect">
            <a:avLst/>
          </a:prstGeom>
        </p:spPr>
      </p:pic>
      <p:pic>
        <p:nvPicPr>
          <p:cNvPr id="26" name="Bildobjekt 25" descr="En bild som visar text, utomhus, full av färg, havsbotten&#10;&#10;Automatiskt genererad beskrivning">
            <a:extLst>
              <a:ext uri="{FF2B5EF4-FFF2-40B4-BE49-F238E27FC236}">
                <a16:creationId xmlns:a16="http://schemas.microsoft.com/office/drawing/2014/main" id="{5176D265-026E-461E-9F83-73246C1131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24" y="-28150"/>
            <a:ext cx="12187238" cy="6855321"/>
          </a:xfrm>
          <a:prstGeom prst="rect">
            <a:avLst/>
          </a:prstGeom>
        </p:spPr>
      </p:pic>
      <p:sp>
        <p:nvSpPr>
          <p:cNvPr id="24" name="Rektangel 23">
            <a:extLst>
              <a:ext uri="{FF2B5EF4-FFF2-40B4-BE49-F238E27FC236}">
                <a16:creationId xmlns:a16="http://schemas.microsoft.com/office/drawing/2014/main" id="{E7B6B201-AA3D-4FD3-B802-9AC3DC811456}"/>
              </a:ext>
            </a:extLst>
          </p:cNvPr>
          <p:cNvSpPr/>
          <p:nvPr/>
        </p:nvSpPr>
        <p:spPr>
          <a:xfrm>
            <a:off x="9524" y="-329882"/>
            <a:ext cx="12475029" cy="7863840"/>
          </a:xfrm>
          <a:prstGeom prst="rect">
            <a:avLst/>
          </a:prstGeom>
          <a:solidFill>
            <a:srgbClr val="FFFFF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5A32B33-A73D-432F-935A-754E4B04E17C}"/>
              </a:ext>
            </a:extLst>
          </p:cNvPr>
          <p:cNvSpPr>
            <a:spLocks noGrp="1"/>
          </p:cNvSpPr>
          <p:nvPr>
            <p:ph type="ctrTitle"/>
          </p:nvPr>
        </p:nvSpPr>
        <p:spPr/>
        <p:txBody>
          <a:bodyPr/>
          <a:lstStyle/>
          <a:p>
            <a:r>
              <a:rPr lang="sv-SE" dirty="0">
                <a:latin typeface="Modern Love Caps" panose="04070805081001020A01" pitchFamily="82" charset="0"/>
              </a:rPr>
              <a:t>Hemligheten</a:t>
            </a:r>
          </a:p>
        </p:txBody>
      </p:sp>
      <p:sp>
        <p:nvSpPr>
          <p:cNvPr id="3" name="Underrubrik 2">
            <a:extLst>
              <a:ext uri="{FF2B5EF4-FFF2-40B4-BE49-F238E27FC236}">
                <a16:creationId xmlns:a16="http://schemas.microsoft.com/office/drawing/2014/main" id="{41F47400-60EF-4206-A12D-5DEDE0CC4DA4}"/>
              </a:ext>
            </a:extLst>
          </p:cNvPr>
          <p:cNvSpPr>
            <a:spLocks noGrp="1"/>
          </p:cNvSpPr>
          <p:nvPr>
            <p:ph type="subTitle" idx="1"/>
          </p:nvPr>
        </p:nvSpPr>
        <p:spPr/>
        <p:txBody>
          <a:bodyPr/>
          <a:lstStyle/>
          <a:p>
            <a:r>
              <a:rPr lang="sv-SE" dirty="0">
                <a:latin typeface="Modern Love" panose="04090805081005020601" pitchFamily="82" charset="0"/>
              </a:rPr>
              <a:t>- Dåliga hemligheter - </a:t>
            </a:r>
          </a:p>
        </p:txBody>
      </p:sp>
      <p:sp>
        <p:nvSpPr>
          <p:cNvPr id="29" name="Ellips 28">
            <a:extLst>
              <a:ext uri="{FF2B5EF4-FFF2-40B4-BE49-F238E27FC236}">
                <a16:creationId xmlns:a16="http://schemas.microsoft.com/office/drawing/2014/main" id="{C3F20C7E-FAC9-493A-9AA2-3C236F73A72A}"/>
              </a:ext>
            </a:extLst>
          </p:cNvPr>
          <p:cNvSpPr/>
          <p:nvPr/>
        </p:nvSpPr>
        <p:spPr>
          <a:xfrm>
            <a:off x="9938776" y="839521"/>
            <a:ext cx="860042" cy="148338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1F533B02-210E-4D89-9449-91348880A4E4}"/>
              </a:ext>
            </a:extLst>
          </p:cNvPr>
          <p:cNvSpPr/>
          <p:nvPr/>
        </p:nvSpPr>
        <p:spPr>
          <a:xfrm rot="488220">
            <a:off x="1966849" y="757408"/>
            <a:ext cx="826362" cy="148338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2E1D881F-6C00-4DF9-AD14-88A81E512C0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37341" y="762000"/>
            <a:ext cx="3048000" cy="6096000"/>
          </a:xfrm>
          <a:prstGeom prst="rect">
            <a:avLst/>
          </a:prstGeom>
        </p:spPr>
      </p:pic>
      <p:pic>
        <p:nvPicPr>
          <p:cNvPr id="20" name="Bildobjekt 19">
            <a:extLst>
              <a:ext uri="{FF2B5EF4-FFF2-40B4-BE49-F238E27FC236}">
                <a16:creationId xmlns:a16="http://schemas.microsoft.com/office/drawing/2014/main" id="{E12C6B94-45BA-4667-8530-7FA890B4097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8300705" y="788505"/>
            <a:ext cx="3048000" cy="6096000"/>
          </a:xfrm>
          <a:prstGeom prst="rect">
            <a:avLst/>
          </a:prstGeom>
        </p:spPr>
      </p:pic>
      <p:pic>
        <p:nvPicPr>
          <p:cNvPr id="31" name="Bildobjekt 30">
            <a:extLst>
              <a:ext uri="{FF2B5EF4-FFF2-40B4-BE49-F238E27FC236}">
                <a16:creationId xmlns:a16="http://schemas.microsoft.com/office/drawing/2014/main" id="{37A4F984-EB7D-43F1-A5A5-EB3ED17C15D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917920" y="4542555"/>
            <a:ext cx="1864622" cy="1878910"/>
          </a:xfrm>
          <a:prstGeom prst="rect">
            <a:avLst/>
          </a:prstGeom>
        </p:spPr>
      </p:pic>
    </p:spTree>
    <p:extLst>
      <p:ext uri="{BB962C8B-B14F-4D97-AF65-F5344CB8AC3E}">
        <p14:creationId xmlns:p14="http://schemas.microsoft.com/office/powerpoint/2010/main" val="80803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A49A0A1C-9799-494C-954B-5669EF2F7078}"/>
              </a:ext>
            </a:extLst>
          </p:cNvPr>
          <p:cNvSpPr/>
          <p:nvPr/>
        </p:nvSpPr>
        <p:spPr>
          <a:xfrm>
            <a:off x="8967577" y="3218866"/>
            <a:ext cx="1289606" cy="2343929"/>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699C27A8-78E5-4610-8680-2A36FBF03D08}"/>
              </a:ext>
            </a:extLst>
          </p:cNvPr>
          <p:cNvSpPr/>
          <p:nvPr/>
        </p:nvSpPr>
        <p:spPr>
          <a:xfrm>
            <a:off x="508624" y="960399"/>
            <a:ext cx="4439478" cy="3592578"/>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berättar och Tintin lyssnar. Tintin tycker att Kim ska</a:t>
            </a:r>
          </a:p>
        </p:txBody>
      </p:sp>
      <p:sp>
        <p:nvSpPr>
          <p:cNvPr id="4" name="Rektangel: rundade hörn 3">
            <a:hlinkClick r:id="rId2" action="ppaction://hlinksldjump"/>
            <a:extLst>
              <a:ext uri="{FF2B5EF4-FFF2-40B4-BE49-F238E27FC236}">
                <a16:creationId xmlns:a16="http://schemas.microsoft.com/office/drawing/2014/main" id="{906A75DC-12A4-4EED-AAEA-9D03BB880DE0}"/>
              </a:ext>
            </a:extLst>
          </p:cNvPr>
          <p:cNvSpPr/>
          <p:nvPr/>
        </p:nvSpPr>
        <p:spPr>
          <a:xfrm>
            <a:off x="700363" y="2110408"/>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låta det vara deras hemlighet och inte berätta för någon.</a:t>
            </a:r>
          </a:p>
        </p:txBody>
      </p:sp>
      <p:sp>
        <p:nvSpPr>
          <p:cNvPr id="5" name="Rektangel: rundade hörn 4">
            <a:hlinkClick r:id="rId3" action="ppaction://hlinksldjump"/>
            <a:extLst>
              <a:ext uri="{FF2B5EF4-FFF2-40B4-BE49-F238E27FC236}">
                <a16:creationId xmlns:a16="http://schemas.microsoft.com/office/drawing/2014/main" id="{3822C248-08F7-47DE-A336-DF3500BACDC1}"/>
              </a:ext>
            </a:extLst>
          </p:cNvPr>
          <p:cNvSpPr/>
          <p:nvPr/>
        </p:nvSpPr>
        <p:spPr>
          <a:xfrm>
            <a:off x="700362" y="3218866"/>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berätta för en vuxen. Så Kim berättar för Aden.</a:t>
            </a:r>
          </a:p>
        </p:txBody>
      </p:sp>
      <p:sp>
        <p:nvSpPr>
          <p:cNvPr id="17" name="Ellips 16">
            <a:extLst>
              <a:ext uri="{FF2B5EF4-FFF2-40B4-BE49-F238E27FC236}">
                <a16:creationId xmlns:a16="http://schemas.microsoft.com/office/drawing/2014/main" id="{2DDF6168-CE61-4B8E-9FD2-E8A9FC88F4B0}"/>
              </a:ext>
            </a:extLst>
          </p:cNvPr>
          <p:cNvSpPr/>
          <p:nvPr/>
        </p:nvSpPr>
        <p:spPr>
          <a:xfrm rot="488220">
            <a:off x="5813361" y="2657813"/>
            <a:ext cx="1243114" cy="219002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F00ED674-201E-47BD-897E-1C86BB14CEF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51653"/>
          <a:stretch/>
        </p:blipFill>
        <p:spPr>
          <a:xfrm>
            <a:off x="4260447" y="2580861"/>
            <a:ext cx="4608457" cy="4456043"/>
          </a:xfrm>
          <a:prstGeom prst="rect">
            <a:avLst/>
          </a:prstGeom>
        </p:spPr>
      </p:pic>
      <p:pic>
        <p:nvPicPr>
          <p:cNvPr id="9" name="Bildobjekt 8">
            <a:extLst>
              <a:ext uri="{FF2B5EF4-FFF2-40B4-BE49-F238E27FC236}">
                <a16:creationId xmlns:a16="http://schemas.microsoft.com/office/drawing/2014/main" id="{82C7EB41-C229-43DE-A7D2-05B67993FD20}"/>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57590"/>
          <a:stretch/>
        </p:blipFill>
        <p:spPr>
          <a:xfrm flipH="1">
            <a:off x="6460573" y="3141914"/>
            <a:ext cx="4727067" cy="4009513"/>
          </a:xfrm>
          <a:prstGeom prst="rect">
            <a:avLst/>
          </a:prstGeom>
        </p:spPr>
      </p:pic>
      <p:pic>
        <p:nvPicPr>
          <p:cNvPr id="11" name="Bildobjekt 10">
            <a:extLst>
              <a:ext uri="{FF2B5EF4-FFF2-40B4-BE49-F238E27FC236}">
                <a16:creationId xmlns:a16="http://schemas.microsoft.com/office/drawing/2014/main" id="{28DADB62-56D9-40C5-BE36-7FBA549D852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6748655" y="248662"/>
            <a:ext cx="4730885" cy="3592578"/>
          </a:xfrm>
          <a:prstGeom prst="rect">
            <a:avLst/>
          </a:prstGeom>
        </p:spPr>
      </p:pic>
      <p:sp>
        <p:nvSpPr>
          <p:cNvPr id="12" name="textruta 11">
            <a:extLst>
              <a:ext uri="{FF2B5EF4-FFF2-40B4-BE49-F238E27FC236}">
                <a16:creationId xmlns:a16="http://schemas.microsoft.com/office/drawing/2014/main" id="{A92EC063-4DB1-4892-A9F9-A1C9EB6612B7}"/>
              </a:ext>
            </a:extLst>
          </p:cNvPr>
          <p:cNvSpPr txBox="1"/>
          <p:nvPr/>
        </p:nvSpPr>
        <p:spPr>
          <a:xfrm>
            <a:off x="7235687" y="556591"/>
            <a:ext cx="3472070" cy="2585323"/>
          </a:xfrm>
          <a:prstGeom prst="rect">
            <a:avLst/>
          </a:prstGeom>
          <a:noFill/>
        </p:spPr>
        <p:txBody>
          <a:bodyPr wrap="square" rtlCol="0">
            <a:spAutoFit/>
          </a:bodyPr>
          <a:lstStyle/>
          <a:p>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p:txBody>
      </p:sp>
    </p:spTree>
    <p:extLst>
      <p:ext uri="{BB962C8B-B14F-4D97-AF65-F5344CB8AC3E}">
        <p14:creationId xmlns:p14="http://schemas.microsoft.com/office/powerpoint/2010/main" val="41261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2"/>
                                        </p:tgtEl>
                                        <p:attrNameLst>
                                          <p:attrName>style.color</p:attrName>
                                        </p:attrNameLst>
                                      </p:cBhvr>
                                      <p:to>
                                        <p:clrVal>
                                          <a:srgbClr val="375623"/>
                                        </p:clrVal>
                                      </p:to>
                                    </p:set>
                                    <p:set>
                                      <p:cBhvr>
                                        <p:cTn id="7" dur="750" fill="hold"/>
                                        <p:tgtEl>
                                          <p:spTgt spid="12"/>
                                        </p:tgtEl>
                                        <p:attrNameLst>
                                          <p:attrName>fillcolor</p:attrName>
                                        </p:attrNameLst>
                                      </p:cBhvr>
                                      <p:to>
                                        <p:clrVal>
                                          <a:srgbClr val="375623"/>
                                        </p:clrVal>
                                      </p:to>
                                    </p:set>
                                    <p:set>
                                      <p:cBhvr>
                                        <p:cTn id="8" dur="75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AFAEECD-2C6A-404C-B2C3-9862AAAFA5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85"/>
            <a:ext cx="12192000" cy="8150671"/>
          </a:xfrm>
          <a:prstGeom prst="rect">
            <a:avLst/>
          </a:prstGeom>
        </p:spPr>
      </p:pic>
      <p:sp>
        <p:nvSpPr>
          <p:cNvPr id="10" name="Ellips 9">
            <a:extLst>
              <a:ext uri="{FF2B5EF4-FFF2-40B4-BE49-F238E27FC236}">
                <a16:creationId xmlns:a16="http://schemas.microsoft.com/office/drawing/2014/main" id="{A49A0A1C-9799-494C-954B-5669EF2F7078}"/>
              </a:ext>
            </a:extLst>
          </p:cNvPr>
          <p:cNvSpPr/>
          <p:nvPr/>
        </p:nvSpPr>
        <p:spPr>
          <a:xfrm>
            <a:off x="8967577" y="3218866"/>
            <a:ext cx="1289606" cy="2343929"/>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699C27A8-78E5-4610-8680-2A36FBF03D08}"/>
              </a:ext>
            </a:extLst>
          </p:cNvPr>
          <p:cNvSpPr/>
          <p:nvPr/>
        </p:nvSpPr>
        <p:spPr>
          <a:xfrm>
            <a:off x="508624" y="960399"/>
            <a:ext cx="4439478" cy="5294628"/>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mår bara sämre och blir bara mer ledsen. Kims morbror Alex är hemma hos Kim en kväll och känner inte riktigt igen Kim. Alex tycker att Kim är mer tyst än vanligt och vill inte vara med på något utav det som Alex föreslår. </a:t>
            </a:r>
          </a:p>
          <a:p>
            <a:endParaRPr lang="sv-SE" dirty="0">
              <a:solidFill>
                <a:schemeClr val="tx1"/>
              </a:solidFill>
            </a:endParaRPr>
          </a:p>
          <a:p>
            <a:r>
              <a:rPr lang="sv-SE" dirty="0">
                <a:solidFill>
                  <a:schemeClr val="tx1"/>
                </a:solidFill>
              </a:rPr>
              <a:t>Alex frågar därför Kim hur hen mår.</a:t>
            </a:r>
          </a:p>
          <a:p>
            <a:r>
              <a:rPr lang="sv-SE" dirty="0">
                <a:solidFill>
                  <a:schemeClr val="tx1"/>
                </a:solidFill>
              </a:rPr>
              <a:t>Vad svarar Kim?</a:t>
            </a:r>
          </a:p>
        </p:txBody>
      </p:sp>
      <p:sp>
        <p:nvSpPr>
          <p:cNvPr id="4" name="Rektangel: rundade hörn 3">
            <a:hlinkClick r:id="rId5" action="ppaction://hlinksldjump"/>
            <a:extLst>
              <a:ext uri="{FF2B5EF4-FFF2-40B4-BE49-F238E27FC236}">
                <a16:creationId xmlns:a16="http://schemas.microsoft.com/office/drawing/2014/main" id="{906A75DC-12A4-4EED-AAEA-9D03BB880DE0}"/>
              </a:ext>
            </a:extLst>
          </p:cNvPr>
          <p:cNvSpPr/>
          <p:nvPr/>
        </p:nvSpPr>
        <p:spPr>
          <a:xfrm>
            <a:off x="740080" y="4964819"/>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Kim berättar vad som hänt.</a:t>
            </a:r>
          </a:p>
        </p:txBody>
      </p:sp>
      <p:sp>
        <p:nvSpPr>
          <p:cNvPr id="5" name="Rektangel: rundade hörn 4">
            <a:hlinkClick r:id="rId6" action="ppaction://hlinksldjump"/>
            <a:extLst>
              <a:ext uri="{FF2B5EF4-FFF2-40B4-BE49-F238E27FC236}">
                <a16:creationId xmlns:a16="http://schemas.microsoft.com/office/drawing/2014/main" id="{3822C248-08F7-47DE-A336-DF3500BACDC1}"/>
              </a:ext>
            </a:extLst>
          </p:cNvPr>
          <p:cNvSpPr/>
          <p:nvPr/>
        </p:nvSpPr>
        <p:spPr>
          <a:xfrm>
            <a:off x="737358" y="3877914"/>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Kim säger att det inte är något.</a:t>
            </a:r>
          </a:p>
        </p:txBody>
      </p:sp>
      <p:sp>
        <p:nvSpPr>
          <p:cNvPr id="17" name="Ellips 16">
            <a:extLst>
              <a:ext uri="{FF2B5EF4-FFF2-40B4-BE49-F238E27FC236}">
                <a16:creationId xmlns:a16="http://schemas.microsoft.com/office/drawing/2014/main" id="{2DDF6168-CE61-4B8E-9FD2-E8A9FC88F4B0}"/>
              </a:ext>
            </a:extLst>
          </p:cNvPr>
          <p:cNvSpPr/>
          <p:nvPr/>
        </p:nvSpPr>
        <p:spPr>
          <a:xfrm rot="488220">
            <a:off x="5813361" y="2657813"/>
            <a:ext cx="1243114" cy="219002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390B421C-EED4-45AD-8DE0-96CFF552794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748655" y="248662"/>
            <a:ext cx="4730885" cy="3592578"/>
          </a:xfrm>
          <a:prstGeom prst="rect">
            <a:avLst/>
          </a:prstGeom>
        </p:spPr>
      </p:pic>
      <p:pic>
        <p:nvPicPr>
          <p:cNvPr id="15" name="Bildobjekt 14">
            <a:extLst>
              <a:ext uri="{FF2B5EF4-FFF2-40B4-BE49-F238E27FC236}">
                <a16:creationId xmlns:a16="http://schemas.microsoft.com/office/drawing/2014/main" id="{F00ED674-201E-47BD-897E-1C86BB14CEF9}"/>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b="51653"/>
          <a:stretch/>
        </p:blipFill>
        <p:spPr>
          <a:xfrm>
            <a:off x="4260447" y="2580861"/>
            <a:ext cx="4608457" cy="4456043"/>
          </a:xfrm>
          <a:prstGeom prst="rect">
            <a:avLst/>
          </a:prstGeom>
        </p:spPr>
      </p:pic>
      <p:sp>
        <p:nvSpPr>
          <p:cNvPr id="16" name="textruta 15">
            <a:extLst>
              <a:ext uri="{FF2B5EF4-FFF2-40B4-BE49-F238E27FC236}">
                <a16:creationId xmlns:a16="http://schemas.microsoft.com/office/drawing/2014/main" id="{5934AA2E-01F9-40C4-BF40-740A1EF1B540}"/>
              </a:ext>
            </a:extLst>
          </p:cNvPr>
          <p:cNvSpPr txBox="1"/>
          <p:nvPr/>
        </p:nvSpPr>
        <p:spPr>
          <a:xfrm>
            <a:off x="7269725" y="808380"/>
            <a:ext cx="3472070" cy="2154436"/>
          </a:xfrm>
          <a:prstGeom prst="rect">
            <a:avLst/>
          </a:prstGeom>
          <a:noFill/>
        </p:spPr>
        <p:txBody>
          <a:bodyPr wrap="square" rtlCol="0">
            <a:spAutoFit/>
          </a:bodyPr>
          <a:lstStyle/>
          <a:p>
            <a:pPr algn="ctr"/>
            <a:r>
              <a:rPr lang="sv-SE" sz="4000" dirty="0">
                <a:latin typeface="Modern Love" panose="04090805081005020601" pitchFamily="82" charset="0"/>
              </a:rPr>
              <a:t>Hur mår du, Kim?</a:t>
            </a:r>
          </a:p>
          <a:p>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p:txBody>
      </p:sp>
      <p:pic>
        <p:nvPicPr>
          <p:cNvPr id="9" name="Bildobjekt 8">
            <a:extLst>
              <a:ext uri="{FF2B5EF4-FFF2-40B4-BE49-F238E27FC236}">
                <a16:creationId xmlns:a16="http://schemas.microsoft.com/office/drawing/2014/main" id="{82C7EB41-C229-43DE-A7D2-05B67993FD20}"/>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b="57590"/>
          <a:stretch/>
        </p:blipFill>
        <p:spPr>
          <a:xfrm flipH="1">
            <a:off x="6460573" y="3141914"/>
            <a:ext cx="4727067" cy="4009513"/>
          </a:xfrm>
          <a:prstGeom prst="rect">
            <a:avLst/>
          </a:prstGeom>
        </p:spPr>
      </p:pic>
    </p:spTree>
    <p:extLst>
      <p:ext uri="{BB962C8B-B14F-4D97-AF65-F5344CB8AC3E}">
        <p14:creationId xmlns:p14="http://schemas.microsoft.com/office/powerpoint/2010/main" val="3870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6"/>
                                        </p:tgtEl>
                                        <p:attrNameLst>
                                          <p:attrName>style.color</p:attrName>
                                        </p:attrNameLst>
                                      </p:cBhvr>
                                      <p:to>
                                        <p:clrVal>
                                          <a:srgbClr val="375623"/>
                                        </p:clrVal>
                                      </p:to>
                                    </p:set>
                                    <p:set>
                                      <p:cBhvr>
                                        <p:cTn id="7" dur="750" fill="hold"/>
                                        <p:tgtEl>
                                          <p:spTgt spid="16"/>
                                        </p:tgtEl>
                                        <p:attrNameLst>
                                          <p:attrName>fillcolor</p:attrName>
                                        </p:attrNameLst>
                                      </p:cBhvr>
                                      <p:to>
                                        <p:clrVal>
                                          <a:srgbClr val="375623"/>
                                        </p:clrVal>
                                      </p:to>
                                    </p:set>
                                    <p:set>
                                      <p:cBhvr>
                                        <p:cTn id="8" dur="7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AFAEECD-2C6A-404C-B2C3-9862AAAFA5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85"/>
            <a:ext cx="12192000" cy="8150671"/>
          </a:xfrm>
          <a:prstGeom prst="rect">
            <a:avLst/>
          </a:prstGeom>
        </p:spPr>
      </p:pic>
      <p:sp>
        <p:nvSpPr>
          <p:cNvPr id="10" name="Ellips 9">
            <a:extLst>
              <a:ext uri="{FF2B5EF4-FFF2-40B4-BE49-F238E27FC236}">
                <a16:creationId xmlns:a16="http://schemas.microsoft.com/office/drawing/2014/main" id="{A49A0A1C-9799-494C-954B-5669EF2F7078}"/>
              </a:ext>
            </a:extLst>
          </p:cNvPr>
          <p:cNvSpPr/>
          <p:nvPr/>
        </p:nvSpPr>
        <p:spPr>
          <a:xfrm>
            <a:off x="8967577" y="3218866"/>
            <a:ext cx="1289606" cy="2343929"/>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699C27A8-78E5-4610-8680-2A36FBF03D08}"/>
              </a:ext>
            </a:extLst>
          </p:cNvPr>
          <p:cNvSpPr/>
          <p:nvPr/>
        </p:nvSpPr>
        <p:spPr>
          <a:xfrm>
            <a:off x="508624" y="960399"/>
            <a:ext cx="4439478" cy="4963324"/>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berättar allt för morbror Alex och känner sig så lättad. Äntligen är hen inte ensam om att veta. Morbror Alex hjälper Kim att ringa till Bon och berätta allt. Kim lovar att ta med sig leksaken till skolan nästa dag. </a:t>
            </a:r>
          </a:p>
          <a:p>
            <a:endParaRPr lang="sv-SE" dirty="0">
              <a:solidFill>
                <a:schemeClr val="tx1"/>
              </a:solidFill>
            </a:endParaRPr>
          </a:p>
          <a:p>
            <a:r>
              <a:rPr lang="sv-SE" dirty="0">
                <a:solidFill>
                  <a:schemeClr val="tx1"/>
                </a:solidFill>
              </a:rPr>
              <a:t>Kim är nu mycket gladare och är särskilt glad för att Bon godtog hens förlåt! Alex och Kim äter glass ihop!</a:t>
            </a:r>
          </a:p>
          <a:p>
            <a:endParaRPr lang="sv-SE" dirty="0">
              <a:solidFill>
                <a:schemeClr val="tx1"/>
              </a:solidFill>
            </a:endParaRPr>
          </a:p>
          <a:p>
            <a:endParaRPr lang="sv-SE" dirty="0">
              <a:solidFill>
                <a:schemeClr val="tx1"/>
              </a:solidFill>
            </a:endParaRPr>
          </a:p>
          <a:p>
            <a:pPr algn="ctr"/>
            <a:r>
              <a:rPr lang="sv-SE" sz="2000" b="1" dirty="0">
                <a:solidFill>
                  <a:schemeClr val="accent6">
                    <a:lumMod val="75000"/>
                  </a:schemeClr>
                </a:solidFill>
              </a:rPr>
              <a:t>Det viktiga är inte vilken vuxen man pratar med. Det viktiga är att man pratar med någon vuxen som man litar på. </a:t>
            </a:r>
          </a:p>
        </p:txBody>
      </p:sp>
      <p:pic>
        <p:nvPicPr>
          <p:cNvPr id="14" name="Bildobjekt 13">
            <a:extLst>
              <a:ext uri="{FF2B5EF4-FFF2-40B4-BE49-F238E27FC236}">
                <a16:creationId xmlns:a16="http://schemas.microsoft.com/office/drawing/2014/main" id="{390B421C-EED4-45AD-8DE0-96CFF552794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48655" y="248662"/>
            <a:ext cx="4730885" cy="3592578"/>
          </a:xfrm>
          <a:prstGeom prst="rect">
            <a:avLst/>
          </a:prstGeom>
        </p:spPr>
      </p:pic>
      <p:sp>
        <p:nvSpPr>
          <p:cNvPr id="16" name="textruta 15">
            <a:extLst>
              <a:ext uri="{FF2B5EF4-FFF2-40B4-BE49-F238E27FC236}">
                <a16:creationId xmlns:a16="http://schemas.microsoft.com/office/drawing/2014/main" id="{5934AA2E-01F9-40C4-BF40-740A1EF1B540}"/>
              </a:ext>
            </a:extLst>
          </p:cNvPr>
          <p:cNvSpPr txBox="1"/>
          <p:nvPr/>
        </p:nvSpPr>
        <p:spPr>
          <a:xfrm>
            <a:off x="7269725" y="808380"/>
            <a:ext cx="3472070" cy="2154436"/>
          </a:xfrm>
          <a:prstGeom prst="rect">
            <a:avLst/>
          </a:prstGeom>
          <a:noFill/>
        </p:spPr>
        <p:txBody>
          <a:bodyPr wrap="square" rtlCol="0">
            <a:spAutoFit/>
          </a:bodyPr>
          <a:lstStyle/>
          <a:p>
            <a:pPr algn="ctr"/>
            <a:r>
              <a:rPr lang="sv-SE" sz="4000" dirty="0">
                <a:latin typeface="Modern Love" panose="04090805081005020601" pitchFamily="82" charset="0"/>
              </a:rPr>
              <a:t>Hur mår du, Kim?</a:t>
            </a:r>
          </a:p>
          <a:p>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p:txBody>
      </p:sp>
      <p:pic>
        <p:nvPicPr>
          <p:cNvPr id="9" name="Bildobjekt 8">
            <a:extLst>
              <a:ext uri="{FF2B5EF4-FFF2-40B4-BE49-F238E27FC236}">
                <a16:creationId xmlns:a16="http://schemas.microsoft.com/office/drawing/2014/main" id="{82C7EB41-C229-43DE-A7D2-05B67993FD20}"/>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b="57590"/>
          <a:stretch/>
        </p:blipFill>
        <p:spPr>
          <a:xfrm flipH="1">
            <a:off x="6460573" y="3141914"/>
            <a:ext cx="4727067" cy="4009513"/>
          </a:xfrm>
          <a:prstGeom prst="rect">
            <a:avLst/>
          </a:prstGeom>
        </p:spPr>
      </p:pic>
    </p:spTree>
    <p:extLst>
      <p:ext uri="{BB962C8B-B14F-4D97-AF65-F5344CB8AC3E}">
        <p14:creationId xmlns:p14="http://schemas.microsoft.com/office/powerpoint/2010/main" val="32254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6"/>
                                        </p:tgtEl>
                                        <p:attrNameLst>
                                          <p:attrName>style.color</p:attrName>
                                        </p:attrNameLst>
                                      </p:cBhvr>
                                      <p:to>
                                        <p:clrVal>
                                          <a:srgbClr val="375623"/>
                                        </p:clrVal>
                                      </p:to>
                                    </p:set>
                                    <p:set>
                                      <p:cBhvr>
                                        <p:cTn id="7" dur="750" fill="hold"/>
                                        <p:tgtEl>
                                          <p:spTgt spid="16"/>
                                        </p:tgtEl>
                                        <p:attrNameLst>
                                          <p:attrName>fillcolor</p:attrName>
                                        </p:attrNameLst>
                                      </p:cBhvr>
                                      <p:to>
                                        <p:clrVal>
                                          <a:srgbClr val="375623"/>
                                        </p:clrVal>
                                      </p:to>
                                    </p:set>
                                    <p:set>
                                      <p:cBhvr>
                                        <p:cTn id="8" dur="7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Bildobjekt 5" descr="En bild som visar oskärpa, natthimmel&#10;&#10;Automatiskt genererad beskrivning">
            <a:extLst>
              <a:ext uri="{FF2B5EF4-FFF2-40B4-BE49-F238E27FC236}">
                <a16:creationId xmlns:a16="http://schemas.microsoft.com/office/drawing/2014/main" id="{F8653B63-5EB9-483C-86AF-0E5C4936C93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730" b="15016"/>
          <a:stretch/>
        </p:blipFill>
        <p:spPr>
          <a:xfrm>
            <a:off x="20" y="1282"/>
            <a:ext cx="12191980" cy="6856718"/>
          </a:xfrm>
          <a:prstGeom prst="rect">
            <a:avLst/>
          </a:prstGeom>
        </p:spPr>
      </p:pic>
      <p:sp>
        <p:nvSpPr>
          <p:cNvPr id="9" name="Rektangel: rundade hörn 8">
            <a:extLst>
              <a:ext uri="{FF2B5EF4-FFF2-40B4-BE49-F238E27FC236}">
                <a16:creationId xmlns:a16="http://schemas.microsoft.com/office/drawing/2014/main" id="{D3CFCDC9-0845-4DD6-97D9-75D39335386C}"/>
              </a:ext>
            </a:extLst>
          </p:cNvPr>
          <p:cNvSpPr/>
          <p:nvPr/>
        </p:nvSpPr>
        <p:spPr>
          <a:xfrm>
            <a:off x="3670852" y="1398102"/>
            <a:ext cx="4439478" cy="4432855"/>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mår sämre och sämre och vill inte längre leka med någon alls. Kim slutar att äta och ligger mest i sin säng där hemma. De andra i familjen blir oroliga för Kim, men hen berättar ändå inget. </a:t>
            </a:r>
          </a:p>
          <a:p>
            <a:endParaRPr lang="sv-SE" dirty="0">
              <a:solidFill>
                <a:schemeClr val="tx1"/>
              </a:solidFill>
            </a:endParaRPr>
          </a:p>
          <a:p>
            <a:endParaRPr lang="sv-SE" dirty="0">
              <a:solidFill>
                <a:schemeClr val="tx1"/>
              </a:solidFill>
            </a:endParaRPr>
          </a:p>
          <a:p>
            <a:pPr algn="ctr"/>
            <a:r>
              <a:rPr lang="sv-SE" sz="2000" b="1" dirty="0">
                <a:solidFill>
                  <a:schemeClr val="accent6">
                    <a:lumMod val="75000"/>
                  </a:schemeClr>
                </a:solidFill>
              </a:rPr>
              <a:t>Dåliga hemligheter som inte känns bra i magen är inte bra att ha för sig själv.</a:t>
            </a:r>
          </a:p>
          <a:p>
            <a:pPr algn="ctr"/>
            <a:endParaRPr lang="sv-SE" sz="2000" b="1" dirty="0">
              <a:solidFill>
                <a:schemeClr val="accent6">
                  <a:lumMod val="50000"/>
                </a:schemeClr>
              </a:solidFill>
            </a:endParaRPr>
          </a:p>
          <a:p>
            <a:pPr algn="ctr"/>
            <a:r>
              <a:rPr lang="sv-SE" sz="2000" b="1" dirty="0">
                <a:solidFill>
                  <a:schemeClr val="accent6">
                    <a:lumMod val="50000"/>
                  </a:schemeClr>
                </a:solidFill>
              </a:rPr>
              <a:t>Om man inte berättar kan man må riktigt dåligt.</a:t>
            </a:r>
            <a:endParaRPr lang="sv-SE" sz="2000" b="1" dirty="0">
              <a:solidFill>
                <a:schemeClr val="accent6">
                  <a:lumMod val="75000"/>
                </a:schemeClr>
              </a:solidFill>
            </a:endParaRPr>
          </a:p>
        </p:txBody>
      </p:sp>
      <p:pic>
        <p:nvPicPr>
          <p:cNvPr id="10" name="Picture 2" descr="The End Halloween Sticker">
            <a:extLst>
              <a:ext uri="{FF2B5EF4-FFF2-40B4-BE49-F238E27FC236}">
                <a16:creationId xmlns:a16="http://schemas.microsoft.com/office/drawing/2014/main" id="{33A19BC9-D78C-4FB7-9DD9-BDF3734AC01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76792" y="4807227"/>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5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1808C444-38E6-4070-9727-762431604EBF}"/>
              </a:ext>
            </a:extLst>
          </p:cNvPr>
          <p:cNvSpPr/>
          <p:nvPr/>
        </p:nvSpPr>
        <p:spPr>
          <a:xfrm rot="488220">
            <a:off x="2331011" y="1380867"/>
            <a:ext cx="1027912" cy="1797093"/>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78FA713B-E62B-4720-8447-D53D01B03D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3184" y="1317168"/>
            <a:ext cx="3763618" cy="7527236"/>
          </a:xfrm>
          <a:prstGeom prst="rect">
            <a:avLst/>
          </a:prstGeom>
        </p:spPr>
      </p:pic>
      <p:sp>
        <p:nvSpPr>
          <p:cNvPr id="3" name="Rektangel: rundade hörn 2">
            <a:extLst>
              <a:ext uri="{FF2B5EF4-FFF2-40B4-BE49-F238E27FC236}">
                <a16:creationId xmlns:a16="http://schemas.microsoft.com/office/drawing/2014/main" id="{699C27A8-78E5-4610-8680-2A36FBF03D08}"/>
              </a:ext>
            </a:extLst>
          </p:cNvPr>
          <p:cNvSpPr/>
          <p:nvPr/>
        </p:nvSpPr>
        <p:spPr>
          <a:xfrm>
            <a:off x="7182678" y="496956"/>
            <a:ext cx="4439478" cy="6208643"/>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har ont i magen. Hen har tagit hem en sak som inte är sin. Kim har lekt i smyg med den hemma.</a:t>
            </a:r>
          </a:p>
          <a:p>
            <a:endParaRPr lang="sv-SE" dirty="0">
              <a:solidFill>
                <a:schemeClr val="tx1"/>
              </a:solidFill>
            </a:endParaRPr>
          </a:p>
          <a:p>
            <a:r>
              <a:rPr lang="sv-SE" dirty="0">
                <a:solidFill>
                  <a:schemeClr val="tx1"/>
                </a:solidFill>
              </a:rPr>
              <a:t>I skolan har Bon letat efter leksaken. Kim vet inte hur hen ska göra nu. Om hen berättar kanske de vuxna blir arga och Bon kanske inte vill leka längre med Kim mer.</a:t>
            </a:r>
          </a:p>
          <a:p>
            <a:endParaRPr lang="sv-SE" dirty="0">
              <a:solidFill>
                <a:schemeClr val="tx1"/>
              </a:solidFill>
            </a:endParaRPr>
          </a:p>
          <a:p>
            <a:r>
              <a:rPr lang="sv-SE" dirty="0">
                <a:solidFill>
                  <a:schemeClr val="tx1"/>
                </a:solidFill>
              </a:rPr>
              <a:t>Vad ska Kim göra?</a:t>
            </a:r>
          </a:p>
        </p:txBody>
      </p:sp>
      <p:sp>
        <p:nvSpPr>
          <p:cNvPr id="7" name="TextBox 6">
            <a:extLst>
              <a:ext uri="{FF2B5EF4-FFF2-40B4-BE49-F238E27FC236}">
                <a16:creationId xmlns:a16="http://schemas.microsoft.com/office/drawing/2014/main" id="{0E4BBAFB-6693-489F-646D-2DE37901055E}"/>
              </a:ext>
            </a:extLst>
          </p:cNvPr>
          <p:cNvSpPr txBox="1"/>
          <p:nvPr/>
        </p:nvSpPr>
        <p:spPr>
          <a:xfrm>
            <a:off x="-77638" y="-5751"/>
            <a:ext cx="12476671" cy="696853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ea typeface="Calibri"/>
              <a:cs typeface="Calibri"/>
            </a:endParaRPr>
          </a:p>
        </p:txBody>
      </p:sp>
      <p:sp>
        <p:nvSpPr>
          <p:cNvPr id="4" name="Rektangel: rundade hörn 3">
            <a:hlinkClick r:id="rId4" action="ppaction://hlinksldjump"/>
            <a:extLst>
              <a:ext uri="{FF2B5EF4-FFF2-40B4-BE49-F238E27FC236}">
                <a16:creationId xmlns:a16="http://schemas.microsoft.com/office/drawing/2014/main" id="{906A75DC-12A4-4EED-AAEA-9D03BB880DE0}"/>
              </a:ext>
            </a:extLst>
          </p:cNvPr>
          <p:cNvSpPr/>
          <p:nvPr/>
        </p:nvSpPr>
        <p:spPr>
          <a:xfrm>
            <a:off x="7384772" y="4139881"/>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Inte säga något.</a:t>
            </a:r>
          </a:p>
        </p:txBody>
      </p:sp>
      <p:sp>
        <p:nvSpPr>
          <p:cNvPr id="5" name="Rektangel: rundade hörn 4">
            <a:hlinkClick r:id="rId5" action="ppaction://hlinksldjump"/>
            <a:extLst>
              <a:ext uri="{FF2B5EF4-FFF2-40B4-BE49-F238E27FC236}">
                <a16:creationId xmlns:a16="http://schemas.microsoft.com/office/drawing/2014/main" id="{3822C248-08F7-47DE-A336-DF3500BACDC1}"/>
              </a:ext>
            </a:extLst>
          </p:cNvPr>
          <p:cNvSpPr/>
          <p:nvPr/>
        </p:nvSpPr>
        <p:spPr>
          <a:xfrm>
            <a:off x="7391399" y="5261113"/>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Prata med en vuxen.</a:t>
            </a:r>
          </a:p>
        </p:txBody>
      </p:sp>
    </p:spTree>
    <p:extLst>
      <p:ext uri="{BB962C8B-B14F-4D97-AF65-F5344CB8AC3E}">
        <p14:creationId xmlns:p14="http://schemas.microsoft.com/office/powerpoint/2010/main" val="208412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699C27A8-78E5-4610-8680-2A36FBF03D08}"/>
              </a:ext>
            </a:extLst>
          </p:cNvPr>
          <p:cNvSpPr/>
          <p:nvPr/>
        </p:nvSpPr>
        <p:spPr>
          <a:xfrm>
            <a:off x="508624" y="960398"/>
            <a:ext cx="4439478" cy="5565913"/>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berättar för läraren Aden om vad som hänt. Aden lyssnar och berömmer Kim för att hen har berättat. </a:t>
            </a:r>
          </a:p>
          <a:p>
            <a:endParaRPr lang="sv-SE" dirty="0">
              <a:solidFill>
                <a:schemeClr val="tx1"/>
              </a:solidFill>
            </a:endParaRPr>
          </a:p>
          <a:p>
            <a:r>
              <a:rPr lang="sv-SE" dirty="0">
                <a:solidFill>
                  <a:schemeClr val="tx1"/>
                </a:solidFill>
              </a:rPr>
              <a:t>Sen pratar de om hur det fått Kim att känna och hur hen tror att Bon känner. Aden frågar Kim vad hen vill göra nu.</a:t>
            </a:r>
          </a:p>
          <a:p>
            <a:endParaRPr lang="sv-SE" dirty="0">
              <a:solidFill>
                <a:schemeClr val="tx1"/>
              </a:solidFill>
            </a:endParaRPr>
          </a:p>
          <a:p>
            <a:r>
              <a:rPr lang="sv-SE" dirty="0">
                <a:solidFill>
                  <a:schemeClr val="tx1"/>
                </a:solidFill>
              </a:rPr>
              <a:t>Vad ska Kim göra?</a:t>
            </a:r>
          </a:p>
        </p:txBody>
      </p:sp>
      <p:sp>
        <p:nvSpPr>
          <p:cNvPr id="4" name="Rektangel: rundade hörn 3">
            <a:hlinkClick r:id="rId2" action="ppaction://hlinksldjump"/>
            <a:extLst>
              <a:ext uri="{FF2B5EF4-FFF2-40B4-BE49-F238E27FC236}">
                <a16:creationId xmlns:a16="http://schemas.microsoft.com/office/drawing/2014/main" id="{906A75DC-12A4-4EED-AAEA-9D03BB880DE0}"/>
              </a:ext>
            </a:extLst>
          </p:cNvPr>
          <p:cNvSpPr/>
          <p:nvPr/>
        </p:nvSpPr>
        <p:spPr>
          <a:xfrm>
            <a:off x="717346" y="4034902"/>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Prata själv med Bon.</a:t>
            </a:r>
          </a:p>
        </p:txBody>
      </p:sp>
      <p:sp>
        <p:nvSpPr>
          <p:cNvPr id="17" name="Ellips 16">
            <a:extLst>
              <a:ext uri="{FF2B5EF4-FFF2-40B4-BE49-F238E27FC236}">
                <a16:creationId xmlns:a16="http://schemas.microsoft.com/office/drawing/2014/main" id="{2DDF6168-CE61-4B8E-9FD2-E8A9FC88F4B0}"/>
              </a:ext>
            </a:extLst>
          </p:cNvPr>
          <p:cNvSpPr/>
          <p:nvPr/>
        </p:nvSpPr>
        <p:spPr>
          <a:xfrm rot="488220">
            <a:off x="5813361" y="2657813"/>
            <a:ext cx="1243114" cy="219002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390B421C-EED4-45AD-8DE0-96CFF55279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748655" y="248662"/>
            <a:ext cx="4730885" cy="3592578"/>
          </a:xfrm>
          <a:prstGeom prst="rect">
            <a:avLst/>
          </a:prstGeom>
        </p:spPr>
      </p:pic>
      <p:pic>
        <p:nvPicPr>
          <p:cNvPr id="15" name="Bildobjekt 14">
            <a:extLst>
              <a:ext uri="{FF2B5EF4-FFF2-40B4-BE49-F238E27FC236}">
                <a16:creationId xmlns:a16="http://schemas.microsoft.com/office/drawing/2014/main" id="{F00ED674-201E-47BD-897E-1C86BB14CEF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51653"/>
          <a:stretch/>
        </p:blipFill>
        <p:spPr>
          <a:xfrm>
            <a:off x="4235705" y="2580861"/>
            <a:ext cx="4608457" cy="4456043"/>
          </a:xfrm>
          <a:prstGeom prst="rect">
            <a:avLst/>
          </a:prstGeom>
        </p:spPr>
      </p:pic>
      <p:sp>
        <p:nvSpPr>
          <p:cNvPr id="16" name="textruta 15">
            <a:extLst>
              <a:ext uri="{FF2B5EF4-FFF2-40B4-BE49-F238E27FC236}">
                <a16:creationId xmlns:a16="http://schemas.microsoft.com/office/drawing/2014/main" id="{5934AA2E-01F9-40C4-BF40-740A1EF1B540}"/>
              </a:ext>
            </a:extLst>
          </p:cNvPr>
          <p:cNvSpPr txBox="1"/>
          <p:nvPr/>
        </p:nvSpPr>
        <p:spPr>
          <a:xfrm>
            <a:off x="7235687" y="556591"/>
            <a:ext cx="3472070" cy="2585323"/>
          </a:xfrm>
          <a:prstGeom prst="rect">
            <a:avLst/>
          </a:prstGeom>
          <a:noFill/>
        </p:spPr>
        <p:txBody>
          <a:bodyPr wrap="square" rtlCol="0">
            <a:spAutoFit/>
          </a:bodyPr>
          <a:lstStyle/>
          <a:p>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r>
              <a:rPr lang="sv-SE" dirty="0">
                <a:latin typeface="Modern Love" panose="04090805081005020601" pitchFamily="82" charset="0"/>
              </a:rPr>
              <a:t> </a:t>
            </a:r>
            <a:r>
              <a:rPr lang="sv-SE" dirty="0" err="1">
                <a:latin typeface="Modern Love" panose="04090805081005020601" pitchFamily="82" charset="0"/>
              </a:rPr>
              <a:t>bla</a:t>
            </a:r>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p:txBody>
      </p:sp>
      <p:sp>
        <p:nvSpPr>
          <p:cNvPr id="5" name="Rektangel: rundade hörn 4">
            <a:hlinkClick r:id="rId7" action="ppaction://hlinksldjump"/>
            <a:extLst>
              <a:ext uri="{FF2B5EF4-FFF2-40B4-BE49-F238E27FC236}">
                <a16:creationId xmlns:a16="http://schemas.microsoft.com/office/drawing/2014/main" id="{3822C248-08F7-47DE-A336-DF3500BACDC1}"/>
              </a:ext>
            </a:extLst>
          </p:cNvPr>
          <p:cNvSpPr/>
          <p:nvPr/>
        </p:nvSpPr>
        <p:spPr>
          <a:xfrm>
            <a:off x="717346" y="5134833"/>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Kim och Aden pratar med Bon.</a:t>
            </a:r>
          </a:p>
        </p:txBody>
      </p:sp>
    </p:spTree>
    <p:extLst>
      <p:ext uri="{BB962C8B-B14F-4D97-AF65-F5344CB8AC3E}">
        <p14:creationId xmlns:p14="http://schemas.microsoft.com/office/powerpoint/2010/main" val="1583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6"/>
                                        </p:tgtEl>
                                        <p:attrNameLst>
                                          <p:attrName>style.color</p:attrName>
                                        </p:attrNameLst>
                                      </p:cBhvr>
                                      <p:to>
                                        <p:clrVal>
                                          <a:srgbClr val="375623"/>
                                        </p:clrVal>
                                      </p:to>
                                    </p:set>
                                    <p:set>
                                      <p:cBhvr>
                                        <p:cTn id="7" dur="750" fill="hold"/>
                                        <p:tgtEl>
                                          <p:spTgt spid="16"/>
                                        </p:tgtEl>
                                        <p:attrNameLst>
                                          <p:attrName>fillcolor</p:attrName>
                                        </p:attrNameLst>
                                      </p:cBhvr>
                                      <p:to>
                                        <p:clrVal>
                                          <a:srgbClr val="375623"/>
                                        </p:clrVal>
                                      </p:to>
                                    </p:set>
                                    <p:set>
                                      <p:cBhvr>
                                        <p:cTn id="8" dur="7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699C27A8-78E5-4610-8680-2A36FBF03D08}"/>
              </a:ext>
            </a:extLst>
          </p:cNvPr>
          <p:cNvSpPr/>
          <p:nvPr/>
        </p:nvSpPr>
        <p:spPr>
          <a:xfrm>
            <a:off x="508625" y="742123"/>
            <a:ext cx="4439478" cy="5539408"/>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säger förlåt till Bon och ger tillbaka leksaken. De pratar om det som hänt och Bon berättar att hen varit väldigt ledsen för att leksaken varit borta. </a:t>
            </a:r>
          </a:p>
          <a:p>
            <a:endParaRPr lang="sv-SE" dirty="0">
              <a:solidFill>
                <a:schemeClr val="tx1"/>
              </a:solidFill>
            </a:endParaRPr>
          </a:p>
          <a:p>
            <a:r>
              <a:rPr lang="sv-SE" dirty="0">
                <a:solidFill>
                  <a:schemeClr val="tx1"/>
                </a:solidFill>
              </a:rPr>
              <a:t>Kim förstår att Bon varit ledsen och säger att det var dumt av hen att göra så. Kim undrar om de kan vara vänner ändå.</a:t>
            </a:r>
          </a:p>
          <a:p>
            <a:endParaRPr lang="sv-SE" dirty="0">
              <a:solidFill>
                <a:schemeClr val="tx1"/>
              </a:solidFill>
            </a:endParaRPr>
          </a:p>
          <a:p>
            <a:r>
              <a:rPr lang="sv-SE" dirty="0">
                <a:solidFill>
                  <a:schemeClr val="tx1"/>
                </a:solidFill>
              </a:rPr>
              <a:t>Vad tycker Bon?</a:t>
            </a:r>
          </a:p>
        </p:txBody>
      </p:sp>
      <p:sp>
        <p:nvSpPr>
          <p:cNvPr id="4" name="Rektangel: rundade hörn 3">
            <a:hlinkClick r:id="rId2" action="ppaction://hlinksldjump"/>
            <a:extLst>
              <a:ext uri="{FF2B5EF4-FFF2-40B4-BE49-F238E27FC236}">
                <a16:creationId xmlns:a16="http://schemas.microsoft.com/office/drawing/2014/main" id="{906A75DC-12A4-4EED-AAEA-9D03BB880DE0}"/>
              </a:ext>
            </a:extLst>
          </p:cNvPr>
          <p:cNvSpPr/>
          <p:nvPr/>
        </p:nvSpPr>
        <p:spPr>
          <a:xfrm>
            <a:off x="717345" y="3996711"/>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Bon förlåter Kim.</a:t>
            </a:r>
          </a:p>
        </p:txBody>
      </p:sp>
      <p:sp>
        <p:nvSpPr>
          <p:cNvPr id="5" name="Rektangel: rundade hörn 4">
            <a:hlinkClick r:id="rId3" action="ppaction://hlinksldjump"/>
            <a:extLst>
              <a:ext uri="{FF2B5EF4-FFF2-40B4-BE49-F238E27FC236}">
                <a16:creationId xmlns:a16="http://schemas.microsoft.com/office/drawing/2014/main" id="{3822C248-08F7-47DE-A336-DF3500BACDC1}"/>
              </a:ext>
            </a:extLst>
          </p:cNvPr>
          <p:cNvSpPr/>
          <p:nvPr/>
        </p:nvSpPr>
        <p:spPr>
          <a:xfrm>
            <a:off x="717345" y="5017555"/>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Bon vet inte riktigt.</a:t>
            </a:r>
          </a:p>
        </p:txBody>
      </p:sp>
      <p:sp>
        <p:nvSpPr>
          <p:cNvPr id="8" name="Ellips 7">
            <a:extLst>
              <a:ext uri="{FF2B5EF4-FFF2-40B4-BE49-F238E27FC236}">
                <a16:creationId xmlns:a16="http://schemas.microsoft.com/office/drawing/2014/main" id="{4045163E-05A3-4830-BE7F-25431056CF44}"/>
              </a:ext>
            </a:extLst>
          </p:cNvPr>
          <p:cNvSpPr/>
          <p:nvPr/>
        </p:nvSpPr>
        <p:spPr>
          <a:xfrm rot="488220">
            <a:off x="5813361" y="2657813"/>
            <a:ext cx="1243114" cy="219002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390B421C-EED4-45AD-8DE0-96CFF55279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748655" y="248662"/>
            <a:ext cx="4730885" cy="3592578"/>
          </a:xfrm>
          <a:prstGeom prst="rect">
            <a:avLst/>
          </a:prstGeom>
        </p:spPr>
      </p:pic>
      <p:pic>
        <p:nvPicPr>
          <p:cNvPr id="15" name="Bildobjekt 14">
            <a:extLst>
              <a:ext uri="{FF2B5EF4-FFF2-40B4-BE49-F238E27FC236}">
                <a16:creationId xmlns:a16="http://schemas.microsoft.com/office/drawing/2014/main" id="{F00ED674-201E-47BD-897E-1C86BB14CEF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51653"/>
          <a:stretch/>
        </p:blipFill>
        <p:spPr>
          <a:xfrm>
            <a:off x="4209288" y="2565718"/>
            <a:ext cx="4608457" cy="4456043"/>
          </a:xfrm>
          <a:prstGeom prst="rect">
            <a:avLst/>
          </a:prstGeom>
        </p:spPr>
      </p:pic>
      <p:sp>
        <p:nvSpPr>
          <p:cNvPr id="16" name="textruta 15">
            <a:extLst>
              <a:ext uri="{FF2B5EF4-FFF2-40B4-BE49-F238E27FC236}">
                <a16:creationId xmlns:a16="http://schemas.microsoft.com/office/drawing/2014/main" id="{5934AA2E-01F9-40C4-BF40-740A1EF1B540}"/>
              </a:ext>
            </a:extLst>
          </p:cNvPr>
          <p:cNvSpPr txBox="1"/>
          <p:nvPr/>
        </p:nvSpPr>
        <p:spPr>
          <a:xfrm>
            <a:off x="7235687" y="1084025"/>
            <a:ext cx="3472070" cy="646331"/>
          </a:xfrm>
          <a:prstGeom prst="rect">
            <a:avLst/>
          </a:prstGeom>
          <a:noFill/>
        </p:spPr>
        <p:txBody>
          <a:bodyPr wrap="square" rtlCol="0" anchor="ctr">
            <a:spAutoFit/>
          </a:bodyPr>
          <a:lstStyle/>
          <a:p>
            <a:pPr algn="ctr"/>
            <a:r>
              <a:rPr lang="sv-SE" sz="3600" dirty="0">
                <a:latin typeface="Modern Love" panose="04090805081005020601" pitchFamily="82" charset="0"/>
              </a:rPr>
              <a:t>F Ö R L Å T</a:t>
            </a:r>
            <a:endParaRPr lang="sv-SE" dirty="0">
              <a:latin typeface="Modern Love" panose="04090805081005020601" pitchFamily="82" charset="0"/>
            </a:endParaRPr>
          </a:p>
        </p:txBody>
      </p:sp>
    </p:spTree>
    <p:extLst>
      <p:ext uri="{BB962C8B-B14F-4D97-AF65-F5344CB8AC3E}">
        <p14:creationId xmlns:p14="http://schemas.microsoft.com/office/powerpoint/2010/main" val="62209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6"/>
                                        </p:tgtEl>
                                        <p:attrNameLst>
                                          <p:attrName>style.color</p:attrName>
                                        </p:attrNameLst>
                                      </p:cBhvr>
                                      <p:to>
                                        <p:clrVal>
                                          <a:srgbClr val="538135"/>
                                        </p:clrVal>
                                      </p:to>
                                    </p:set>
                                    <p:set>
                                      <p:cBhvr>
                                        <p:cTn id="7" dur="750" fill="hold"/>
                                        <p:tgtEl>
                                          <p:spTgt spid="16"/>
                                        </p:tgtEl>
                                        <p:attrNameLst>
                                          <p:attrName>fillcolor</p:attrName>
                                        </p:attrNameLst>
                                      </p:cBhvr>
                                      <p:to>
                                        <p:clrVal>
                                          <a:srgbClr val="538135"/>
                                        </p:clrVal>
                                      </p:to>
                                    </p:set>
                                    <p:set>
                                      <p:cBhvr>
                                        <p:cTn id="8" dur="7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699C27A8-78E5-4610-8680-2A36FBF03D08}"/>
              </a:ext>
            </a:extLst>
          </p:cNvPr>
          <p:cNvSpPr/>
          <p:nvPr/>
        </p:nvSpPr>
        <p:spPr>
          <a:xfrm>
            <a:off x="508625" y="742123"/>
            <a:ext cx="4439478" cy="4456043"/>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och Aden går till Bon. Aden säger att Kim vill ge något till Bon. Kim ger leksaken till Bon och säger förlåt.</a:t>
            </a:r>
          </a:p>
          <a:p>
            <a:endParaRPr lang="sv-SE" dirty="0">
              <a:solidFill>
                <a:schemeClr val="tx1"/>
              </a:solidFill>
            </a:endParaRPr>
          </a:p>
          <a:p>
            <a:r>
              <a:rPr lang="sv-SE" dirty="0">
                <a:solidFill>
                  <a:schemeClr val="tx1"/>
                </a:solidFill>
              </a:rPr>
              <a:t>Vad gör Bon då?</a:t>
            </a:r>
          </a:p>
        </p:txBody>
      </p:sp>
      <p:sp>
        <p:nvSpPr>
          <p:cNvPr id="4" name="Rektangel: rundade hörn 3">
            <a:hlinkClick r:id="rId2" action="ppaction://hlinksldjump"/>
            <a:extLst>
              <a:ext uri="{FF2B5EF4-FFF2-40B4-BE49-F238E27FC236}">
                <a16:creationId xmlns:a16="http://schemas.microsoft.com/office/drawing/2014/main" id="{906A75DC-12A4-4EED-AAEA-9D03BB880DE0}"/>
              </a:ext>
            </a:extLst>
          </p:cNvPr>
          <p:cNvSpPr/>
          <p:nvPr/>
        </p:nvSpPr>
        <p:spPr>
          <a:xfrm>
            <a:off x="712460" y="2694400"/>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Bon blir arg på Kim.</a:t>
            </a:r>
          </a:p>
        </p:txBody>
      </p:sp>
      <p:sp>
        <p:nvSpPr>
          <p:cNvPr id="5" name="Rektangel: rundade hörn 4">
            <a:hlinkClick r:id="rId3" action="ppaction://hlinksldjump"/>
            <a:extLst>
              <a:ext uri="{FF2B5EF4-FFF2-40B4-BE49-F238E27FC236}">
                <a16:creationId xmlns:a16="http://schemas.microsoft.com/office/drawing/2014/main" id="{3822C248-08F7-47DE-A336-DF3500BACDC1}"/>
              </a:ext>
            </a:extLst>
          </p:cNvPr>
          <p:cNvSpPr/>
          <p:nvPr/>
        </p:nvSpPr>
        <p:spPr>
          <a:xfrm>
            <a:off x="712459" y="3852834"/>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Bon förlåter Kim.</a:t>
            </a:r>
          </a:p>
        </p:txBody>
      </p:sp>
      <p:sp>
        <p:nvSpPr>
          <p:cNvPr id="8" name="Ellips 7">
            <a:extLst>
              <a:ext uri="{FF2B5EF4-FFF2-40B4-BE49-F238E27FC236}">
                <a16:creationId xmlns:a16="http://schemas.microsoft.com/office/drawing/2014/main" id="{4045163E-05A3-4830-BE7F-25431056CF44}"/>
              </a:ext>
            </a:extLst>
          </p:cNvPr>
          <p:cNvSpPr/>
          <p:nvPr/>
        </p:nvSpPr>
        <p:spPr>
          <a:xfrm rot="488220">
            <a:off x="5813361" y="2657813"/>
            <a:ext cx="1243114" cy="219002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390B421C-EED4-45AD-8DE0-96CFF55279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748655" y="248662"/>
            <a:ext cx="4730885" cy="3592578"/>
          </a:xfrm>
          <a:prstGeom prst="rect">
            <a:avLst/>
          </a:prstGeom>
        </p:spPr>
      </p:pic>
      <p:pic>
        <p:nvPicPr>
          <p:cNvPr id="15" name="Bildobjekt 14">
            <a:extLst>
              <a:ext uri="{FF2B5EF4-FFF2-40B4-BE49-F238E27FC236}">
                <a16:creationId xmlns:a16="http://schemas.microsoft.com/office/drawing/2014/main" id="{F00ED674-201E-47BD-897E-1C86BB14CEF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51653"/>
          <a:stretch/>
        </p:blipFill>
        <p:spPr>
          <a:xfrm>
            <a:off x="4209288" y="2565718"/>
            <a:ext cx="4608457" cy="4456043"/>
          </a:xfrm>
          <a:prstGeom prst="rect">
            <a:avLst/>
          </a:prstGeom>
        </p:spPr>
      </p:pic>
      <p:sp>
        <p:nvSpPr>
          <p:cNvPr id="16" name="textruta 15">
            <a:extLst>
              <a:ext uri="{FF2B5EF4-FFF2-40B4-BE49-F238E27FC236}">
                <a16:creationId xmlns:a16="http://schemas.microsoft.com/office/drawing/2014/main" id="{5934AA2E-01F9-40C4-BF40-740A1EF1B540}"/>
              </a:ext>
            </a:extLst>
          </p:cNvPr>
          <p:cNvSpPr txBox="1"/>
          <p:nvPr/>
        </p:nvSpPr>
        <p:spPr>
          <a:xfrm>
            <a:off x="7235687" y="1084025"/>
            <a:ext cx="3472070" cy="646331"/>
          </a:xfrm>
          <a:prstGeom prst="rect">
            <a:avLst/>
          </a:prstGeom>
          <a:noFill/>
        </p:spPr>
        <p:txBody>
          <a:bodyPr wrap="square" rtlCol="0" anchor="ctr">
            <a:spAutoFit/>
          </a:bodyPr>
          <a:lstStyle/>
          <a:p>
            <a:pPr algn="ctr"/>
            <a:r>
              <a:rPr lang="sv-SE" sz="3600" dirty="0">
                <a:latin typeface="Modern Love" panose="04090805081005020601" pitchFamily="82" charset="0"/>
              </a:rPr>
              <a:t>F Ö R L Å T</a:t>
            </a:r>
            <a:endParaRPr lang="sv-SE" dirty="0">
              <a:latin typeface="Modern Love" panose="04090805081005020601" pitchFamily="82" charset="0"/>
            </a:endParaRPr>
          </a:p>
        </p:txBody>
      </p:sp>
    </p:spTree>
    <p:extLst>
      <p:ext uri="{BB962C8B-B14F-4D97-AF65-F5344CB8AC3E}">
        <p14:creationId xmlns:p14="http://schemas.microsoft.com/office/powerpoint/2010/main" val="29991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6"/>
                                        </p:tgtEl>
                                        <p:attrNameLst>
                                          <p:attrName>style.color</p:attrName>
                                        </p:attrNameLst>
                                      </p:cBhvr>
                                      <p:to>
                                        <p:clrVal>
                                          <a:srgbClr val="538135"/>
                                        </p:clrVal>
                                      </p:to>
                                    </p:set>
                                    <p:set>
                                      <p:cBhvr>
                                        <p:cTn id="7" dur="750" fill="hold"/>
                                        <p:tgtEl>
                                          <p:spTgt spid="16"/>
                                        </p:tgtEl>
                                        <p:attrNameLst>
                                          <p:attrName>fillcolor</p:attrName>
                                        </p:attrNameLst>
                                      </p:cBhvr>
                                      <p:to>
                                        <p:clrVal>
                                          <a:srgbClr val="538135"/>
                                        </p:clrVal>
                                      </p:to>
                                    </p:set>
                                    <p:set>
                                      <p:cBhvr>
                                        <p:cTn id="8" dur="7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DB4B7A81-E4B8-4AA4-9A41-6FF42F153E66}"/>
              </a:ext>
            </a:extLst>
          </p:cNvPr>
          <p:cNvSpPr/>
          <p:nvPr/>
        </p:nvSpPr>
        <p:spPr>
          <a:xfrm>
            <a:off x="5804452" y="815007"/>
            <a:ext cx="4439478" cy="5665305"/>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blir jätteglad för att Bon förlåter hen och vill vara vänner trots det Kim gjort! Nu mår Kim bra igen och den jobbiga värken i magen är borta. </a:t>
            </a:r>
          </a:p>
          <a:p>
            <a:endParaRPr lang="sv-SE" dirty="0">
              <a:solidFill>
                <a:schemeClr val="tx1"/>
              </a:solidFill>
            </a:endParaRPr>
          </a:p>
          <a:p>
            <a:r>
              <a:rPr lang="sv-SE" dirty="0">
                <a:solidFill>
                  <a:schemeClr val="tx1"/>
                </a:solidFill>
              </a:rPr>
              <a:t>Efter skolan går Kim och Bon hem tillsammans. De gör ett riktigt gott mellanmål med chokladmjölk och </a:t>
            </a:r>
          </a:p>
          <a:p>
            <a:r>
              <a:rPr lang="sv-SE" dirty="0">
                <a:solidFill>
                  <a:schemeClr val="tx1"/>
                </a:solidFill>
              </a:rPr>
              <a:t>rostad bröd och bullar. De äter mellanmålet i den fina trädkojan!</a:t>
            </a:r>
          </a:p>
          <a:p>
            <a:endParaRPr lang="sv-SE" dirty="0">
              <a:solidFill>
                <a:schemeClr val="tx1"/>
              </a:solidFill>
            </a:endParaRPr>
          </a:p>
          <a:p>
            <a:endParaRPr lang="sv-SE" dirty="0">
              <a:solidFill>
                <a:schemeClr val="tx1"/>
              </a:solidFill>
            </a:endParaRPr>
          </a:p>
          <a:p>
            <a:pPr algn="ctr"/>
            <a:r>
              <a:rPr lang="sv-SE" sz="2000" b="1" dirty="0">
                <a:solidFill>
                  <a:schemeClr val="accent6">
                    <a:lumMod val="75000"/>
                  </a:schemeClr>
                </a:solidFill>
              </a:rPr>
              <a:t>Ibland kan kompisar reda ut sådant som hänt själva!</a:t>
            </a:r>
            <a:endParaRPr lang="sv-SE" b="1" dirty="0">
              <a:solidFill>
                <a:schemeClr val="accent6">
                  <a:lumMod val="75000"/>
                </a:schemeClr>
              </a:solidFill>
            </a:endParaRPr>
          </a:p>
          <a:p>
            <a:pPr algn="ctr"/>
            <a:endParaRPr lang="sv-SE" sz="2000" dirty="0">
              <a:solidFill>
                <a:schemeClr val="tx1"/>
              </a:solidFill>
            </a:endParaRPr>
          </a:p>
          <a:p>
            <a:pPr algn="ctr"/>
            <a:r>
              <a:rPr lang="sv-SE" sz="2000" b="1" dirty="0">
                <a:solidFill>
                  <a:schemeClr val="accent6">
                    <a:lumMod val="50000"/>
                  </a:schemeClr>
                </a:solidFill>
              </a:rPr>
              <a:t>Ibland blir det fel, men det är modigt och stort att stå för det man gjort.</a:t>
            </a:r>
          </a:p>
        </p:txBody>
      </p:sp>
      <p:sp>
        <p:nvSpPr>
          <p:cNvPr id="9" name="Ellips 8">
            <a:extLst>
              <a:ext uri="{FF2B5EF4-FFF2-40B4-BE49-F238E27FC236}">
                <a16:creationId xmlns:a16="http://schemas.microsoft.com/office/drawing/2014/main" id="{75ED64D7-FCF6-4800-84F2-57B53E5E7035}"/>
              </a:ext>
            </a:extLst>
          </p:cNvPr>
          <p:cNvSpPr/>
          <p:nvPr/>
        </p:nvSpPr>
        <p:spPr>
          <a:xfrm rot="21386003">
            <a:off x="9576317" y="2890546"/>
            <a:ext cx="467739" cy="901746"/>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26" name="Picture 2" descr="The End Halloween Sticker">
            <a:extLst>
              <a:ext uri="{FF2B5EF4-FFF2-40B4-BE49-F238E27FC236}">
                <a16:creationId xmlns:a16="http://schemas.microsoft.com/office/drawing/2014/main" id="{542D77B2-EC69-4360-A749-F574B5DC17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90044" y="4939749"/>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8F9D7B9E-AF49-4597-8CED-6C9F7DFADB3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58461"/>
          <a:stretch/>
        </p:blipFill>
        <p:spPr>
          <a:xfrm flipH="1">
            <a:off x="8468139" y="2849217"/>
            <a:ext cx="1934813" cy="1607383"/>
          </a:xfrm>
          <a:prstGeom prst="rect">
            <a:avLst/>
          </a:prstGeom>
        </p:spPr>
      </p:pic>
    </p:spTree>
    <p:extLst>
      <p:ext uri="{BB962C8B-B14F-4D97-AF65-F5344CB8AC3E}">
        <p14:creationId xmlns:p14="http://schemas.microsoft.com/office/powerpoint/2010/main" val="231031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arachute Children Child - Free vector graphic on Pixabay">
            <a:extLst>
              <a:ext uri="{FF2B5EF4-FFF2-40B4-BE49-F238E27FC236}">
                <a16:creationId xmlns:a16="http://schemas.microsoft.com/office/drawing/2014/main" id="{E35B038D-20B9-D80D-C5CD-ED420DF0C714}"/>
              </a:ext>
            </a:extLst>
          </p:cNvPr>
          <p:cNvPicPr>
            <a:picLocks noChangeAspect="1"/>
          </p:cNvPicPr>
          <p:nvPr/>
        </p:nvPicPr>
        <p:blipFill>
          <a:blip r:embed="rId2"/>
          <a:stretch>
            <a:fillRect/>
          </a:stretch>
        </p:blipFill>
        <p:spPr>
          <a:xfrm>
            <a:off x="-2115971" y="-1126804"/>
            <a:ext cx="15182614" cy="9649560"/>
          </a:xfrm>
          <a:prstGeom prst="rect">
            <a:avLst/>
          </a:prstGeom>
        </p:spPr>
      </p:pic>
      <p:sp>
        <p:nvSpPr>
          <p:cNvPr id="2" name="Rektangel: rundade hörn 1">
            <a:extLst>
              <a:ext uri="{FF2B5EF4-FFF2-40B4-BE49-F238E27FC236}">
                <a16:creationId xmlns:a16="http://schemas.microsoft.com/office/drawing/2014/main" id="{DB4B7A81-E4B8-4AA4-9A41-6FF42F153E66}"/>
              </a:ext>
            </a:extLst>
          </p:cNvPr>
          <p:cNvSpPr/>
          <p:nvPr/>
        </p:nvSpPr>
        <p:spPr>
          <a:xfrm>
            <a:off x="6771860" y="820255"/>
            <a:ext cx="4439478" cy="5061456"/>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sv-SE" dirty="0">
                <a:solidFill>
                  <a:schemeClr val="tx1"/>
                </a:solidFill>
              </a:rPr>
              <a:t>Aden ser att Kim och Bon inte ser så glada ut. Aden går till dem och pratar med dem.</a:t>
            </a:r>
            <a:endParaRPr lang="sv-SE" dirty="0">
              <a:solidFill>
                <a:schemeClr val="tx1"/>
              </a:solidFill>
              <a:cs typeface="Calibri"/>
            </a:endParaRPr>
          </a:p>
          <a:p>
            <a:endParaRPr lang="sv-SE" dirty="0">
              <a:solidFill>
                <a:schemeClr val="tx1"/>
              </a:solidFill>
            </a:endParaRPr>
          </a:p>
          <a:p>
            <a:r>
              <a:rPr lang="sv-SE" dirty="0">
                <a:solidFill>
                  <a:schemeClr val="tx1"/>
                </a:solidFill>
              </a:rPr>
              <a:t>Tillsammans reder de ut det som hänt. Kim och Bon blir kompisar igen. De bestämmer att de ska leka i helgen.</a:t>
            </a:r>
            <a:endParaRPr lang="sv-SE" dirty="0">
              <a:solidFill>
                <a:schemeClr val="tx1"/>
              </a:solidFill>
              <a:cs typeface="Calibri"/>
            </a:endParaRP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pPr algn="ctr"/>
            <a:r>
              <a:rPr lang="sv-SE" sz="2000" b="1" dirty="0">
                <a:solidFill>
                  <a:schemeClr val="accent6">
                    <a:lumMod val="75000"/>
                  </a:schemeClr>
                </a:solidFill>
              </a:rPr>
              <a:t>Ibland är det bra att en vuxen </a:t>
            </a:r>
            <a:endParaRPr lang="sv-SE" b="1" dirty="0">
              <a:solidFill>
                <a:schemeClr val="accent6">
                  <a:lumMod val="75000"/>
                </a:schemeClr>
              </a:solidFill>
            </a:endParaRPr>
          </a:p>
          <a:p>
            <a:pPr algn="ctr"/>
            <a:r>
              <a:rPr lang="sv-SE" sz="2000" b="1" dirty="0">
                <a:solidFill>
                  <a:schemeClr val="accent6">
                    <a:lumMod val="75000"/>
                  </a:schemeClr>
                </a:solidFill>
              </a:rPr>
              <a:t>är med och reder ut det som hänt.</a:t>
            </a:r>
            <a:endParaRPr lang="sv-SE" b="1">
              <a:solidFill>
                <a:schemeClr val="accent6">
                  <a:lumMod val="75000"/>
                </a:schemeClr>
              </a:solidFill>
              <a:cs typeface="Calibri"/>
            </a:endParaRPr>
          </a:p>
          <a:p>
            <a:pPr algn="ctr"/>
            <a:endParaRPr lang="sv-SE" sz="2000" dirty="0">
              <a:solidFill>
                <a:schemeClr val="tx1"/>
              </a:solidFill>
            </a:endParaRPr>
          </a:p>
          <a:p>
            <a:pPr algn="ctr"/>
            <a:r>
              <a:rPr lang="sv-SE" sz="2000" b="1" dirty="0">
                <a:solidFill>
                  <a:schemeClr val="accent6">
                    <a:lumMod val="50000"/>
                  </a:schemeClr>
                </a:solidFill>
              </a:rPr>
              <a:t>Ibland tar det lite tid innan man känner att förlåtet verkligen känns.</a:t>
            </a:r>
            <a:endParaRPr lang="sv-SE" sz="2000" b="1" dirty="0">
              <a:solidFill>
                <a:schemeClr val="accent6">
                  <a:lumMod val="50000"/>
                </a:schemeClr>
              </a:solidFill>
              <a:cs typeface="Calibri"/>
            </a:endParaRPr>
          </a:p>
        </p:txBody>
      </p:sp>
      <p:sp>
        <p:nvSpPr>
          <p:cNvPr id="9" name="Ellips 8">
            <a:extLst>
              <a:ext uri="{FF2B5EF4-FFF2-40B4-BE49-F238E27FC236}">
                <a16:creationId xmlns:a16="http://schemas.microsoft.com/office/drawing/2014/main" id="{75ED64D7-FCF6-4800-84F2-57B53E5E7035}"/>
              </a:ext>
            </a:extLst>
          </p:cNvPr>
          <p:cNvSpPr/>
          <p:nvPr/>
        </p:nvSpPr>
        <p:spPr>
          <a:xfrm rot="21386003">
            <a:off x="10437709" y="2649755"/>
            <a:ext cx="467739" cy="901746"/>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26" name="Picture 2" descr="The End Halloween Sticker">
            <a:extLst>
              <a:ext uri="{FF2B5EF4-FFF2-40B4-BE49-F238E27FC236}">
                <a16:creationId xmlns:a16="http://schemas.microsoft.com/office/drawing/2014/main" id="{542D77B2-EC69-4360-A749-F574B5DC17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053" y="473871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8F9D7B9E-AF49-4597-8CED-6C9F7DFADB3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58461"/>
          <a:stretch/>
        </p:blipFill>
        <p:spPr>
          <a:xfrm flipH="1">
            <a:off x="9310186" y="2573795"/>
            <a:ext cx="1934813" cy="1607383"/>
          </a:xfrm>
          <a:prstGeom prst="rect">
            <a:avLst/>
          </a:prstGeom>
        </p:spPr>
      </p:pic>
    </p:spTree>
    <p:extLst>
      <p:ext uri="{BB962C8B-B14F-4D97-AF65-F5344CB8AC3E}">
        <p14:creationId xmlns:p14="http://schemas.microsoft.com/office/powerpoint/2010/main" val="379191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arachute Children Child - Free vector graphic on Pixabay">
            <a:extLst>
              <a:ext uri="{FF2B5EF4-FFF2-40B4-BE49-F238E27FC236}">
                <a16:creationId xmlns:a16="http://schemas.microsoft.com/office/drawing/2014/main" id="{E35B038D-20B9-D80D-C5CD-ED420DF0C714}"/>
              </a:ext>
            </a:extLst>
          </p:cNvPr>
          <p:cNvPicPr>
            <a:picLocks noChangeAspect="1"/>
          </p:cNvPicPr>
          <p:nvPr/>
        </p:nvPicPr>
        <p:blipFill>
          <a:blip r:embed="rId2"/>
          <a:stretch>
            <a:fillRect/>
          </a:stretch>
        </p:blipFill>
        <p:spPr>
          <a:xfrm>
            <a:off x="-2115971" y="-1126804"/>
            <a:ext cx="15182614" cy="9649560"/>
          </a:xfrm>
          <a:prstGeom prst="rect">
            <a:avLst/>
          </a:prstGeom>
        </p:spPr>
      </p:pic>
      <p:sp>
        <p:nvSpPr>
          <p:cNvPr id="2" name="Rektangel: rundade hörn 1">
            <a:extLst>
              <a:ext uri="{FF2B5EF4-FFF2-40B4-BE49-F238E27FC236}">
                <a16:creationId xmlns:a16="http://schemas.microsoft.com/office/drawing/2014/main" id="{DB4B7A81-E4B8-4AA4-9A41-6FF42F153E66}"/>
              </a:ext>
            </a:extLst>
          </p:cNvPr>
          <p:cNvSpPr/>
          <p:nvPr/>
        </p:nvSpPr>
        <p:spPr>
          <a:xfrm>
            <a:off x="1258956" y="0"/>
            <a:ext cx="4298081" cy="6578221"/>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sv-SE" dirty="0">
                <a:solidFill>
                  <a:schemeClr val="tx1"/>
                </a:solidFill>
              </a:rPr>
              <a:t>Aden ställer frågor till Bon och Kim om hur de känt sig och hur de känner sig nu. Hur tror du att de känner sig?</a:t>
            </a:r>
          </a:p>
          <a:p>
            <a:endParaRPr lang="sv-SE" dirty="0">
              <a:solidFill>
                <a:schemeClr val="tx1"/>
              </a:solidFill>
            </a:endParaRPr>
          </a:p>
          <a:p>
            <a:r>
              <a:rPr lang="sv-SE" dirty="0">
                <a:solidFill>
                  <a:schemeClr val="tx1"/>
                </a:solidFill>
              </a:rPr>
              <a:t>Bon berättar att det varit väldigt tråkigt att leksaken varit borta och att hen varit ledsen för det. Nu är hen arg för att Kim som är hens kompis, hade tagit den. </a:t>
            </a:r>
          </a:p>
          <a:p>
            <a:endParaRPr lang="sv-SE" dirty="0">
              <a:solidFill>
                <a:schemeClr val="tx1"/>
              </a:solidFill>
            </a:endParaRPr>
          </a:p>
          <a:p>
            <a:r>
              <a:rPr lang="sv-SE" dirty="0">
                <a:solidFill>
                  <a:schemeClr val="tx1"/>
                </a:solidFill>
              </a:rPr>
              <a:t>Kim berättar att hen också vill ha en sådan leksak, men fick aldrig någon sådan. Kim vill inte att Bon ska vara ledsen. Nu är Kim ännu mer ledsen och ångrar det hen gjort.</a:t>
            </a:r>
            <a:endParaRPr lang="sv-SE" dirty="0">
              <a:solidFill>
                <a:schemeClr val="tx1"/>
              </a:solidFill>
              <a:cs typeface="Calibri"/>
            </a:endParaRPr>
          </a:p>
          <a:p>
            <a:endParaRPr lang="sv-SE" dirty="0">
              <a:solidFill>
                <a:schemeClr val="tx1"/>
              </a:solidFill>
            </a:endParaRPr>
          </a:p>
          <a:p>
            <a:r>
              <a:rPr lang="sv-SE" dirty="0">
                <a:solidFill>
                  <a:schemeClr val="tx1"/>
                </a:solidFill>
              </a:rPr>
              <a:t>Men tillsammans reder de ut det som hänt. Kim och Bon blir kompisar igen. De bestämmer att de ska leka i helgen.</a:t>
            </a:r>
          </a:p>
          <a:p>
            <a:endParaRPr lang="sv-SE" dirty="0">
              <a:solidFill>
                <a:schemeClr val="tx1"/>
              </a:solidFill>
            </a:endParaRPr>
          </a:p>
          <a:p>
            <a:pPr algn="ctr"/>
            <a:r>
              <a:rPr lang="sv-SE" sz="2000" b="1" dirty="0">
                <a:solidFill>
                  <a:schemeClr val="accent6">
                    <a:lumMod val="75000"/>
                  </a:schemeClr>
                </a:solidFill>
              </a:rPr>
              <a:t>Ibland är det bra att en vuxen </a:t>
            </a:r>
            <a:endParaRPr lang="sv-SE" b="1" dirty="0">
              <a:solidFill>
                <a:schemeClr val="accent6">
                  <a:lumMod val="75000"/>
                </a:schemeClr>
              </a:solidFill>
            </a:endParaRPr>
          </a:p>
          <a:p>
            <a:pPr algn="ctr"/>
            <a:r>
              <a:rPr lang="sv-SE" sz="2000" b="1" dirty="0">
                <a:solidFill>
                  <a:schemeClr val="accent6">
                    <a:lumMod val="75000"/>
                  </a:schemeClr>
                </a:solidFill>
              </a:rPr>
              <a:t>är med och reder ut det som hänt.</a:t>
            </a:r>
            <a:endParaRPr lang="sv-SE" sz="2000" dirty="0">
              <a:solidFill>
                <a:schemeClr val="tx1"/>
              </a:solidFill>
            </a:endParaRPr>
          </a:p>
          <a:p>
            <a:pPr algn="ctr"/>
            <a:endParaRPr lang="sv-SE" sz="2000" b="1" dirty="0">
              <a:solidFill>
                <a:schemeClr val="accent6">
                  <a:lumMod val="50000"/>
                </a:schemeClr>
              </a:solidFill>
              <a:cs typeface="Calibri"/>
            </a:endParaRPr>
          </a:p>
        </p:txBody>
      </p:sp>
      <p:pic>
        <p:nvPicPr>
          <p:cNvPr id="1026" name="Picture 2" descr="The End Halloween Sticker">
            <a:extLst>
              <a:ext uri="{FF2B5EF4-FFF2-40B4-BE49-F238E27FC236}">
                <a16:creationId xmlns:a16="http://schemas.microsoft.com/office/drawing/2014/main" id="{542D77B2-EC69-4360-A749-F574B5DC17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10186" y="4572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9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A49A0A1C-9799-494C-954B-5669EF2F7078}"/>
              </a:ext>
            </a:extLst>
          </p:cNvPr>
          <p:cNvSpPr/>
          <p:nvPr/>
        </p:nvSpPr>
        <p:spPr>
          <a:xfrm>
            <a:off x="8967577" y="3218866"/>
            <a:ext cx="1289606" cy="2343929"/>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699C27A8-78E5-4610-8680-2A36FBF03D08}"/>
              </a:ext>
            </a:extLst>
          </p:cNvPr>
          <p:cNvSpPr/>
          <p:nvPr/>
        </p:nvSpPr>
        <p:spPr>
          <a:xfrm>
            <a:off x="508624" y="960399"/>
            <a:ext cx="4439478" cy="5029584"/>
          </a:xfrm>
          <a:prstGeom prst="round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solidFill>
              </a:rPr>
              <a:t>Kim mår fortfarande dåligt. Hen undviker Bon i skolan och leker inte med någon på fritiden heller. </a:t>
            </a:r>
          </a:p>
          <a:p>
            <a:endParaRPr lang="sv-SE" dirty="0">
              <a:solidFill>
                <a:schemeClr val="tx1"/>
              </a:solidFill>
            </a:endParaRPr>
          </a:p>
          <a:p>
            <a:r>
              <a:rPr lang="sv-SE" dirty="0">
                <a:solidFill>
                  <a:schemeClr val="tx1"/>
                </a:solidFill>
              </a:rPr>
              <a:t>En dag frågar klasskompisen Tintin, hur Kim mår.</a:t>
            </a:r>
          </a:p>
          <a:p>
            <a:endParaRPr lang="sv-SE" dirty="0">
              <a:solidFill>
                <a:schemeClr val="tx1"/>
              </a:solidFill>
            </a:endParaRPr>
          </a:p>
          <a:p>
            <a:r>
              <a:rPr lang="sv-SE" dirty="0">
                <a:solidFill>
                  <a:schemeClr val="tx1"/>
                </a:solidFill>
              </a:rPr>
              <a:t>Vad svarar Kim?</a:t>
            </a:r>
          </a:p>
        </p:txBody>
      </p:sp>
      <p:sp>
        <p:nvSpPr>
          <p:cNvPr id="4" name="Rektangel: rundade hörn 3">
            <a:hlinkClick r:id="rId2" action="ppaction://hlinksldjump"/>
            <a:extLst>
              <a:ext uri="{FF2B5EF4-FFF2-40B4-BE49-F238E27FC236}">
                <a16:creationId xmlns:a16="http://schemas.microsoft.com/office/drawing/2014/main" id="{906A75DC-12A4-4EED-AAEA-9D03BB880DE0}"/>
              </a:ext>
            </a:extLst>
          </p:cNvPr>
          <p:cNvSpPr/>
          <p:nvPr/>
        </p:nvSpPr>
        <p:spPr>
          <a:xfrm>
            <a:off x="712137" y="3683335"/>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Kim berättar vad som hänt. </a:t>
            </a:r>
          </a:p>
        </p:txBody>
      </p:sp>
      <p:sp>
        <p:nvSpPr>
          <p:cNvPr id="5" name="Rektangel: rundade hörn 4">
            <a:hlinkClick r:id="rId3" action="ppaction://hlinksldjump"/>
            <a:extLst>
              <a:ext uri="{FF2B5EF4-FFF2-40B4-BE49-F238E27FC236}">
                <a16:creationId xmlns:a16="http://schemas.microsoft.com/office/drawing/2014/main" id="{3822C248-08F7-47DE-A336-DF3500BACDC1}"/>
              </a:ext>
            </a:extLst>
          </p:cNvPr>
          <p:cNvSpPr/>
          <p:nvPr/>
        </p:nvSpPr>
        <p:spPr>
          <a:xfrm>
            <a:off x="712137" y="4785809"/>
            <a:ext cx="4022035" cy="940905"/>
          </a:xfrm>
          <a:prstGeom prst="round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Kim säger att det inte är något.</a:t>
            </a:r>
          </a:p>
        </p:txBody>
      </p:sp>
      <p:sp>
        <p:nvSpPr>
          <p:cNvPr id="17" name="Ellips 16">
            <a:extLst>
              <a:ext uri="{FF2B5EF4-FFF2-40B4-BE49-F238E27FC236}">
                <a16:creationId xmlns:a16="http://schemas.microsoft.com/office/drawing/2014/main" id="{2DDF6168-CE61-4B8E-9FD2-E8A9FC88F4B0}"/>
              </a:ext>
            </a:extLst>
          </p:cNvPr>
          <p:cNvSpPr/>
          <p:nvPr/>
        </p:nvSpPr>
        <p:spPr>
          <a:xfrm rot="488220">
            <a:off x="5813361" y="2657813"/>
            <a:ext cx="1243114" cy="2190025"/>
          </a:xfrm>
          <a:prstGeom prst="ellipse">
            <a:avLst/>
          </a:prstGeom>
          <a:solidFill>
            <a:srgbClr val="FCEE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390B421C-EED4-45AD-8DE0-96CFF55279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48655" y="248662"/>
            <a:ext cx="4730885" cy="3592578"/>
          </a:xfrm>
          <a:prstGeom prst="rect">
            <a:avLst/>
          </a:prstGeom>
        </p:spPr>
      </p:pic>
      <p:pic>
        <p:nvPicPr>
          <p:cNvPr id="15" name="Bildobjekt 14">
            <a:extLst>
              <a:ext uri="{FF2B5EF4-FFF2-40B4-BE49-F238E27FC236}">
                <a16:creationId xmlns:a16="http://schemas.microsoft.com/office/drawing/2014/main" id="{F00ED674-201E-47BD-897E-1C86BB14CEF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51653"/>
          <a:stretch/>
        </p:blipFill>
        <p:spPr>
          <a:xfrm>
            <a:off x="4260447" y="2580861"/>
            <a:ext cx="4608457" cy="4456043"/>
          </a:xfrm>
          <a:prstGeom prst="rect">
            <a:avLst/>
          </a:prstGeom>
        </p:spPr>
      </p:pic>
      <p:sp>
        <p:nvSpPr>
          <p:cNvPr id="16" name="textruta 15">
            <a:extLst>
              <a:ext uri="{FF2B5EF4-FFF2-40B4-BE49-F238E27FC236}">
                <a16:creationId xmlns:a16="http://schemas.microsoft.com/office/drawing/2014/main" id="{5934AA2E-01F9-40C4-BF40-740A1EF1B540}"/>
              </a:ext>
            </a:extLst>
          </p:cNvPr>
          <p:cNvSpPr txBox="1"/>
          <p:nvPr/>
        </p:nvSpPr>
        <p:spPr>
          <a:xfrm>
            <a:off x="7269725" y="808380"/>
            <a:ext cx="3472070" cy="2154436"/>
          </a:xfrm>
          <a:prstGeom prst="rect">
            <a:avLst/>
          </a:prstGeom>
          <a:noFill/>
        </p:spPr>
        <p:txBody>
          <a:bodyPr wrap="square" rtlCol="0">
            <a:spAutoFit/>
          </a:bodyPr>
          <a:lstStyle/>
          <a:p>
            <a:pPr algn="ctr"/>
            <a:r>
              <a:rPr lang="sv-SE" sz="4000" dirty="0">
                <a:latin typeface="Modern Love" panose="04090805081005020601" pitchFamily="82" charset="0"/>
              </a:rPr>
              <a:t>Hur mår du, Kim?</a:t>
            </a:r>
          </a:p>
          <a:p>
            <a:endParaRPr lang="sv-SE" dirty="0">
              <a:latin typeface="Modern Love" panose="04090805081005020601" pitchFamily="82" charset="0"/>
            </a:endParaRPr>
          </a:p>
          <a:p>
            <a:endParaRPr lang="sv-SE" dirty="0">
              <a:latin typeface="Modern Love" panose="04090805081005020601" pitchFamily="82" charset="0"/>
            </a:endParaRPr>
          </a:p>
          <a:p>
            <a:endParaRPr lang="sv-SE" dirty="0">
              <a:latin typeface="Modern Love" panose="04090805081005020601" pitchFamily="82" charset="0"/>
            </a:endParaRPr>
          </a:p>
        </p:txBody>
      </p:sp>
      <p:pic>
        <p:nvPicPr>
          <p:cNvPr id="9" name="Bildobjekt 8">
            <a:extLst>
              <a:ext uri="{FF2B5EF4-FFF2-40B4-BE49-F238E27FC236}">
                <a16:creationId xmlns:a16="http://schemas.microsoft.com/office/drawing/2014/main" id="{82C7EB41-C229-43DE-A7D2-05B67993FD20}"/>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b="57590"/>
          <a:stretch/>
        </p:blipFill>
        <p:spPr>
          <a:xfrm flipH="1">
            <a:off x="6460573" y="3141914"/>
            <a:ext cx="4727067" cy="4009513"/>
          </a:xfrm>
          <a:prstGeom prst="rect">
            <a:avLst/>
          </a:prstGeom>
        </p:spPr>
      </p:pic>
    </p:spTree>
    <p:extLst>
      <p:ext uri="{BB962C8B-B14F-4D97-AF65-F5344CB8AC3E}">
        <p14:creationId xmlns:p14="http://schemas.microsoft.com/office/powerpoint/2010/main" val="3111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750" fill="hold"/>
                                        <p:tgtEl>
                                          <p:spTgt spid="16"/>
                                        </p:tgtEl>
                                        <p:attrNameLst>
                                          <p:attrName>style.color</p:attrName>
                                        </p:attrNameLst>
                                      </p:cBhvr>
                                      <p:to>
                                        <p:clrVal>
                                          <a:srgbClr val="375623"/>
                                        </p:clrVal>
                                      </p:to>
                                    </p:set>
                                    <p:set>
                                      <p:cBhvr>
                                        <p:cTn id="7" dur="750" fill="hold"/>
                                        <p:tgtEl>
                                          <p:spTgt spid="16"/>
                                        </p:tgtEl>
                                        <p:attrNameLst>
                                          <p:attrName>fillcolor</p:attrName>
                                        </p:attrNameLst>
                                      </p:cBhvr>
                                      <p:to>
                                        <p:clrVal>
                                          <a:srgbClr val="375623"/>
                                        </p:clrVal>
                                      </p:to>
                                    </p:set>
                                    <p:set>
                                      <p:cBhvr>
                                        <p:cTn id="8" dur="7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64AEC907CDC2641B382B04586BB6FB8" ma:contentTypeVersion="35" ma:contentTypeDescription="Skapa ett nytt dokument." ma:contentTypeScope="" ma:versionID="fb156629034892ae1281f7c975086530">
  <xsd:schema xmlns:xsd="http://www.w3.org/2001/XMLSchema" xmlns:xs="http://www.w3.org/2001/XMLSchema" xmlns:p="http://schemas.microsoft.com/office/2006/metadata/properties" xmlns:ns3="25255e92-5666-4d2c-a9e3-164dc7fccaa1" xmlns:ns4="2c62761a-8845-4712-83d5-cdff0d72cf38" targetNamespace="http://schemas.microsoft.com/office/2006/metadata/properties" ma:root="true" ma:fieldsID="3a3c02d086d45cf3e753912ce38f4b25" ns3:_="" ns4:_="">
    <xsd:import namespace="25255e92-5666-4d2c-a9e3-164dc7fccaa1"/>
    <xsd:import namespace="2c62761a-8845-4712-83d5-cdff0d72cf38"/>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55e92-5666-4d2c-a9e3-164dc7fccaa1"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Delar tips, Hash" ma:internalName="SharingHintHash" ma:readOnly="true">
      <xsd:simpleType>
        <xsd:restriction base="dms:Text"/>
      </xsd:simpleType>
    </xsd:element>
    <xsd:element name="SharedWithDetails" ma:index="10"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62761a-8845-4712-83d5-cdff0d72cf3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c62761a-8845-4712-83d5-cdff0d72cf38" xsi:nil="true"/>
    <Templates xmlns="2c62761a-8845-4712-83d5-cdff0d72cf38" xsi:nil="true"/>
    <Has_Teacher_Only_SectionGroup xmlns="2c62761a-8845-4712-83d5-cdff0d72cf38" xsi:nil="true"/>
    <Is_Collaboration_Space_Locked xmlns="2c62761a-8845-4712-83d5-cdff0d72cf38" xsi:nil="true"/>
    <Teams_Channel_Section_Location xmlns="2c62761a-8845-4712-83d5-cdff0d72cf38" xsi:nil="true"/>
    <IsNotebookLocked xmlns="2c62761a-8845-4712-83d5-cdff0d72cf38" xsi:nil="true"/>
    <FolderType xmlns="2c62761a-8845-4712-83d5-cdff0d72cf38" xsi:nil="true"/>
    <Distribution_Groups xmlns="2c62761a-8845-4712-83d5-cdff0d72cf38" xsi:nil="true"/>
    <Self_Registration_Enabled xmlns="2c62761a-8845-4712-83d5-cdff0d72cf38" xsi:nil="true"/>
    <LMS_Mappings xmlns="2c62761a-8845-4712-83d5-cdff0d72cf38" xsi:nil="true"/>
    <Invited_Students xmlns="2c62761a-8845-4712-83d5-cdff0d72cf38" xsi:nil="true"/>
    <CultureName xmlns="2c62761a-8845-4712-83d5-cdff0d72cf38" xsi:nil="true"/>
    <Students xmlns="2c62761a-8845-4712-83d5-cdff0d72cf38">
      <UserInfo>
        <DisplayName/>
        <AccountId xsi:nil="true"/>
        <AccountType/>
      </UserInfo>
    </Students>
    <DefaultSectionNames xmlns="2c62761a-8845-4712-83d5-cdff0d72cf38" xsi:nil="true"/>
    <TeamsChannelId xmlns="2c62761a-8845-4712-83d5-cdff0d72cf38" xsi:nil="true"/>
    <Teachers xmlns="2c62761a-8845-4712-83d5-cdff0d72cf38">
      <UserInfo>
        <DisplayName/>
        <AccountId xsi:nil="true"/>
        <AccountType/>
      </UserInfo>
    </Teachers>
    <AppVersion xmlns="2c62761a-8845-4712-83d5-cdff0d72cf38" xsi:nil="true"/>
    <Invited_Teachers xmlns="2c62761a-8845-4712-83d5-cdff0d72cf38" xsi:nil="true"/>
    <Owner xmlns="2c62761a-8845-4712-83d5-cdff0d72cf38">
      <UserInfo>
        <DisplayName/>
        <AccountId xsi:nil="true"/>
        <AccountType/>
      </UserInfo>
    </Owner>
    <Student_Groups xmlns="2c62761a-8845-4712-83d5-cdff0d72cf38">
      <UserInfo>
        <DisplayName/>
        <AccountId xsi:nil="true"/>
        <AccountType/>
      </UserInfo>
    </Student_Groups>
    <Math_Settings xmlns="2c62761a-8845-4712-83d5-cdff0d72cf38" xsi:nil="true"/>
  </documentManagement>
</p:properties>
</file>

<file path=customXml/itemProps1.xml><?xml version="1.0" encoding="utf-8"?>
<ds:datastoreItem xmlns:ds="http://schemas.openxmlformats.org/officeDocument/2006/customXml" ds:itemID="{E9422AC9-7C3F-49F7-B16D-4C11BAAD6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55e92-5666-4d2c-a9e3-164dc7fccaa1"/>
    <ds:schemaRef ds:uri="2c62761a-8845-4712-83d5-cdff0d72c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1DA49-20AF-456D-B4D1-64AA0243944A}">
  <ds:schemaRefs>
    <ds:schemaRef ds:uri="http://schemas.microsoft.com/sharepoint/v3/contenttype/forms"/>
  </ds:schemaRefs>
</ds:datastoreItem>
</file>

<file path=customXml/itemProps3.xml><?xml version="1.0" encoding="utf-8"?>
<ds:datastoreItem xmlns:ds="http://schemas.openxmlformats.org/officeDocument/2006/customXml" ds:itemID="{0180535C-1F05-4295-91D6-E255C6F5420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c62761a-8845-4712-83d5-cdff0d72cf38"/>
    <ds:schemaRef ds:uri="http://schemas.microsoft.com/office/2006/metadata/properties"/>
    <ds:schemaRef ds:uri="http://purl.org/dc/elements/1.1/"/>
    <ds:schemaRef ds:uri="25255e92-5666-4d2c-a9e3-164dc7fcca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TotalTime>
  <Words>1003</Words>
  <Application>Microsoft Office PowerPoint</Application>
  <PresentationFormat>Bredbild</PresentationFormat>
  <Paragraphs>98</Paragraphs>
  <Slides>13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Calibri</vt:lpstr>
      <vt:lpstr>Calibri Light</vt:lpstr>
      <vt:lpstr>Modern Love</vt:lpstr>
      <vt:lpstr>Modern Love Caps</vt:lpstr>
      <vt:lpstr>Office-tema</vt:lpstr>
      <vt:lpstr>Hemligheten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Hemligheten</dc:title>
  <dc:creator>Helen Larsson</dc:creator>
  <cp:lastModifiedBy>Helen Larsson</cp:lastModifiedBy>
  <cp:revision>50</cp:revision>
  <dcterms:created xsi:type="dcterms:W3CDTF">2022-04-22T20:26:02Z</dcterms:created>
  <dcterms:modified xsi:type="dcterms:W3CDTF">2022-06-12T17:50:28Z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0x010100F64AEC907CDC2641B382B04586BB6FB8</vt:lpwstr>
  </property>
</Properties>
</file>